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20F_61BBC6A9.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CA9_5BEE35F2.xml" ContentType="application/vnd.ms-powerpoint.comments+xml"/>
  <Override PartName="/ppt/notesSlides/notesSlide6.xml" ContentType="application/vnd.openxmlformats-officedocument.presentationml.notesSlide+xml"/>
  <Override PartName="/ppt/comments/modernComment_7FFFF19A_15AD668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CAD_3C85CAC4.xml" ContentType="application/vnd.ms-powerpoint.comments+xml"/>
  <Override PartName="/ppt/notesSlides/notesSlide11.xml" ContentType="application/vnd.openxmlformats-officedocument.presentationml.notesSlide+xml"/>
  <Override PartName="/ppt/comments/modernComment_7FFFFCAE_DC30270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20"/>
  </p:notesMasterIdLst>
  <p:handoutMasterIdLst>
    <p:handoutMasterId r:id="rId21"/>
  </p:handoutMasterIdLst>
  <p:sldIdLst>
    <p:sldId id="2147480102" r:id="rId4"/>
    <p:sldId id="2147480111" r:id="rId5"/>
    <p:sldId id="2147480079" r:id="rId6"/>
    <p:sldId id="2147482792" r:id="rId7"/>
    <p:sldId id="2147482793" r:id="rId8"/>
    <p:sldId id="2147479962" r:id="rId9"/>
    <p:sldId id="2147480024" r:id="rId10"/>
    <p:sldId id="2147480046" r:id="rId11"/>
    <p:sldId id="2147482789" r:id="rId12"/>
    <p:sldId id="2147482797" r:id="rId13"/>
    <p:sldId id="2147482798" r:id="rId14"/>
    <p:sldId id="2147482794" r:id="rId15"/>
    <p:sldId id="2147482796" r:id="rId16"/>
    <p:sldId id="2147482788" r:id="rId17"/>
    <p:sldId id="2147482795" r:id="rId18"/>
    <p:sldId id="2147480056" r:id="rId19"/>
  </p:sldIdLst>
  <p:sldSz cx="12192000" cy="6858000"/>
  <p:notesSz cx="6858000" cy="9144000"/>
  <p:embeddedFontLst>
    <p:embeddedFont>
      <p:font typeface="Open Sans" panose="020B0606030504020204" pitchFamily="34" charset="0"/>
      <p:regular r:id="rId22"/>
      <p:bold r:id="rId23"/>
      <p:italic r:id="rId24"/>
      <p:boldItalic r:id="rId25"/>
    </p:embeddedFont>
    <p:embeddedFont>
      <p:font typeface="Open Sans SemiBold" panose="020B0706030804020204" pitchFamily="34" charset="0"/>
      <p:bold r:id="rId26"/>
      <p:boldItalic r:id="rId27"/>
    </p:embeddedFont>
    <p:embeddedFont>
      <p:font typeface="Segoe Sans Text" pitchFamily="2" charset="0"/>
      <p:regular r:id="rId28"/>
      <p:bold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E59E7-773B-42E3-A82B-99CD5882BFC1}" v="4086" dt="2024-11-08T11:14:39.597"/>
    <p1510:client id="{B50ACC84-ECEC-6409-FE51-482458F1EC94}" v="16" dt="2024-11-08T05:46:38.445"/>
    <p1510:client id="{E5C559E5-28DD-41F8-93C2-64992496CB2E}" v="1646" vWet="1648" dt="2024-11-08T08:41:37.709"/>
    <p1510:client id="{E9AD1794-CDBB-45F1-8B58-47FA1C5EA9F2}" v="491" dt="2024-11-08T06:23:11.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791" autoAdjust="0"/>
  </p:normalViewPr>
  <p:slideViewPr>
    <p:cSldViewPr snapToGrid="0">
      <p:cViewPr>
        <p:scale>
          <a:sx n="52" d="100"/>
          <a:sy n="52" d="100"/>
        </p:scale>
        <p:origin x="1843" y="11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handoutMaster" Target="handoutMasters/handoutMaster1.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comments/modernComment_7FFFF19A_15AD6682.xml><?xml version="1.0" encoding="utf-8"?>
<p188:cmLst xmlns:a="http://schemas.openxmlformats.org/drawingml/2006/main" xmlns:r="http://schemas.openxmlformats.org/officeDocument/2006/relationships" xmlns:p188="http://schemas.microsoft.com/office/powerpoint/2018/8/main">
  <p188:cm id="{9BA8D77A-CB5A-47F8-87E6-212B925BA855}" authorId="{00000000-0000-0000-0000-000000000000}" created="2024-11-07T06:12:45.212">
    <pc:sldMkLst xmlns:pc="http://schemas.microsoft.com/office/powerpoint/2013/main/command">
      <pc:docMk/>
      <pc:sldMk cId="363685506" sldId="2147479962"/>
    </pc:sldMkLst>
    <p188:txBody>
      <a:bodyPr/>
      <a:lstStyle/>
      <a:p>
        <a:r>
          <a:rPr lang="en-US"/>
          <a:t>better icon and content in the 3rd block is required</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0F_61BBC6A9.xml><?xml version="1.0" encoding="utf-8"?>
<p188:cmLst xmlns:a="http://schemas.openxmlformats.org/drawingml/2006/main" xmlns:r="http://schemas.openxmlformats.org/officeDocument/2006/relationships" xmlns:p188="http://schemas.microsoft.com/office/powerpoint/2018/8/main">
  <p188:cm id="{97E3F45A-4126-4992-8AEE-00E966843218}" authorId="{00000000-0000-0000-0000-000000000000}" created="2024-11-08T05:39:46.537">
    <ac:txMkLst xmlns:ac="http://schemas.microsoft.com/office/drawing/2013/main/command">
      <pc:docMk xmlns:pc="http://schemas.microsoft.com/office/powerpoint/2013/main/command"/>
      <pc:sldMk xmlns:pc="http://schemas.microsoft.com/office/powerpoint/2013/main/command" cId="1639696041" sldId="2147480079"/>
      <ac:spMk id="9" creationId="{B7BB09B2-1EAC-FD0B-8C62-3EC9BCB11B87}"/>
      <ac:txMk cp="0" len="17">
        <ac:context len="18" hash="440580488"/>
      </ac:txMk>
    </ac:txMkLst>
    <p188:pos x="2318327" y="161228"/>
    <p188:txBody>
      <a:bodyPr/>
      <a:lstStyle/>
      <a:p>
        <a:r>
          <a:rPr lang="en-US"/>
          <a:t>Different word?
</a:t>
        </a:r>
      </a:p>
    </p188:txBody>
    <p188:extLst>
      <p:ext xmlns:p="http://schemas.openxmlformats.org/presentationml/2006/main" uri="{5BB2D875-25FF-4072-B9AC-8F64D62656EB}">
        <p228:taskDetails xmlns:p228="http://schemas.microsoft.com/office/powerpoint/2022/08/main">
          <p228:history/>
        </p228:taskDetails>
      </p:ext>
    </p188:extLst>
  </p188:cm>
  <p188:cm id="{58B186FA-745E-4C7F-925E-AC354AAF742E}" authorId="{00000000-0000-0000-0000-000000000000}" created="2024-11-08T05:40:01.980">
    <ac:txMkLst xmlns:ac="http://schemas.microsoft.com/office/drawing/2013/main/command">
      <pc:docMk xmlns:pc="http://schemas.microsoft.com/office/powerpoint/2013/main/command"/>
      <pc:sldMk xmlns:pc="http://schemas.microsoft.com/office/powerpoint/2013/main/command" cId="1639696041" sldId="2147480079"/>
      <ac:spMk id="7" creationId="{64350224-A648-5ABB-C068-C03D314F8091}"/>
      <ac:txMk cp="0" len="4">
        <ac:context len="15" hash="3473283774"/>
      </ac:txMk>
    </ac:txMkLst>
    <p188:pos x="2170118" y="161714"/>
    <p188:txBody>
      <a:bodyPr/>
      <a:lstStyle/>
      <a:p>
        <a:r>
          <a:rPr lang="en-US"/>
          <a:t>Ecosystem maybe?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A9_5BEE35F2.xml><?xml version="1.0" encoding="utf-8"?>
<p188:cmLst xmlns:a="http://schemas.openxmlformats.org/drawingml/2006/main" xmlns:r="http://schemas.openxmlformats.org/officeDocument/2006/relationships" xmlns:p188="http://schemas.microsoft.com/office/powerpoint/2018/8/main">
  <p188:cm id="{A5AA3610-1CB7-4129-B3F3-91DFBC96A1F9}" authorId="{00000000-0000-0000-0000-000000000000}" created="2024-11-07T06:12:05.806">
    <ac:deMkLst xmlns:ac="http://schemas.microsoft.com/office/drawing/2013/main/command">
      <pc:docMk xmlns:pc="http://schemas.microsoft.com/office/powerpoint/2013/main/command"/>
      <pc:sldMk xmlns:pc="http://schemas.microsoft.com/office/powerpoint/2013/main/command" cId="1542338034" sldId="2147482793"/>
      <ac:picMk id="10" creationId="{4D5F9D8E-40C3-946E-73D9-B962254F0E1D}"/>
    </ac:deMkLst>
    <p188:replyLst>
      <p188:reply id="{B9044529-62F8-4297-B4F4-E7F22A8B59BB}" authorId="{00000000-0000-0000-0000-000000000000}" created="2024-11-07T06:12:18.320">
        <p188:txBody>
          <a:bodyPr/>
          <a:lstStyle/>
          <a:p>
            <a:r>
              <a:rPr lang="en-US"/>
              <a:t>same has been done in next slide.</a:t>
            </a:r>
          </a:p>
        </p188:txBody>
      </p188:reply>
    </p188:replyLst>
    <p188:txBody>
      <a:bodyPr/>
      <a:lstStyle/>
      <a:p>
        <a:r>
          <a:rPr lang="en-US"/>
          <a:t>This image is not adding up with the vision. We could instead have blocks here which could say the 3 or 4 things that we will be focusing on.</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AD_3C85CAC4.xml><?xml version="1.0" encoding="utf-8"?>
<p188:cmLst xmlns:a="http://schemas.openxmlformats.org/drawingml/2006/main" xmlns:r="http://schemas.openxmlformats.org/officeDocument/2006/relationships" xmlns:p188="http://schemas.microsoft.com/office/powerpoint/2018/8/main">
  <p188:cm id="{02462E62-775D-4BC9-B357-9C40B61C6931}" authorId="{00000000-0000-0000-0000-000000000000}" created="2024-11-07T06:14:09.840">
    <pc:sldMkLst xmlns:pc="http://schemas.microsoft.com/office/powerpoint/2013/main/command">
      <pc:docMk/>
      <pc:sldMk cId="4255105348" sldId="2147482791"/>
    </pc:sldMkLst>
    <p188:txBody>
      <a:bodyPr/>
      <a:lstStyle/>
      <a:p>
        <a:r>
          <a:rPr lang="en-US"/>
          <a:t>we are saying we won't use it, but could we also tell about what should the users do as an alternative, what is recommend?</a:t>
        </a:r>
      </a:p>
    </p188:txBody>
    <p188:extLst>
      <p:ext xmlns:p="http://schemas.openxmlformats.org/presentationml/2006/main" uri="{5BB2D875-25FF-4072-B9AC-8F64D62656EB}">
        <p228:taskDetails xmlns:p228="http://schemas.microsoft.com/office/powerpoint/2022/08/main">
          <p228:history/>
        </p228:taskDetails>
      </p:ext>
    </p188:extLst>
  </p188:cm>
  <p188:cm id="{CF8661DF-B624-4186-A9A4-F4EF17900B14}" authorId="{00000000-0000-0000-0000-000000000000}" created="2024-11-08T05:40:56.380">
    <ac:txMkLst xmlns:ac="http://schemas.microsoft.com/office/drawing/2013/main/command">
      <pc:docMk xmlns:pc="http://schemas.microsoft.com/office/powerpoint/2013/main/command"/>
      <pc:sldMk xmlns:pc="http://schemas.microsoft.com/office/powerpoint/2013/main/command" cId="1015401156" sldId="2147482797"/>
      <ac:spMk id="5" creationId="{E866F8B5-5057-B022-5F84-445290994114}"/>
      <ac:txMk cp="0" len="112">
        <ac:context len="115" hash="762943226"/>
      </ac:txMk>
    </ac:txMkLst>
    <p188:pos x="5762888" y="158074"/>
    <p188:txBody>
      <a:bodyPr/>
      <a:lstStyle/>
      <a:p>
        <a:r>
          <a:rPr lang="en-US"/>
          <a:t>Can we do a box like thing, 3 boxes, BF to be the biggest one and other two small ones on the sides.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AE_DC302701.xml><?xml version="1.0" encoding="utf-8"?>
<p188:cmLst xmlns:a="http://schemas.openxmlformats.org/drawingml/2006/main" xmlns:r="http://schemas.openxmlformats.org/officeDocument/2006/relationships" xmlns:p188="http://schemas.microsoft.com/office/powerpoint/2018/8/main">
  <p188:cm id="{2E4C9483-D20C-4527-968E-CA9FCF6522A9}" authorId="{00000000-0000-0000-0000-000000000000}" created="2024-11-07T06:14:09.840">
    <pc:sldMkLst xmlns:pc="http://schemas.microsoft.com/office/powerpoint/2013/main/command">
      <pc:docMk/>
      <pc:sldMk cId="4255105348" sldId="2147482791"/>
    </pc:sldMkLst>
    <p188:txBody>
      <a:bodyPr/>
      <a:lstStyle/>
      <a:p>
        <a:r>
          <a:rPr lang="en-US"/>
          <a:t>we are saying we won't use it, but could we also tell about what should the users do as an alternative, what is recommend?</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11/7/2024 11:29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11/7/2024 11:29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endParaRPr lang="en-US" dirty="0"/>
          </a:p>
          <a:p>
            <a:r>
              <a:rPr lang="en-US" dirty="0"/>
              <a:t>Welcome to the session on Empowering WPF developers – A journey through </a:t>
            </a:r>
            <a:r>
              <a:rPr lang="en-US" dirty="0" err="1"/>
              <a:t>.net</a:t>
            </a:r>
            <a:r>
              <a:rPr lang="en-US" dirty="0"/>
              <a:t> 9 and road ahead</a:t>
            </a:r>
          </a:p>
          <a:p>
            <a:r>
              <a:rPr lang="en-US" dirty="0"/>
              <a:t>I'm Pankaj Chaurasia and I'm the engineering manager for WPF.</a:t>
            </a:r>
          </a:p>
          <a:p>
            <a:r>
              <a:rPr lang="en-US" dirty="0"/>
              <a:t>I'm thrilled to share the exciting new updates we've bundled for you in WPF</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11/7/2024 11:29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Security</a:t>
            </a:r>
          </a:p>
          <a:p>
            <a:endParaRPr lang="en-US" dirty="0"/>
          </a:p>
          <a:p>
            <a:r>
              <a:rPr lang="en-US" dirty="0"/>
              <a:t>Ensuring that WPF users remain secure continues to be our topmost priority.</a:t>
            </a:r>
          </a:p>
          <a:p>
            <a:endParaRPr lang="en-US" dirty="0"/>
          </a:p>
          <a:p>
            <a:r>
              <a:rPr lang="en-US" dirty="0"/>
              <a:t>With .NET 9 release, we were able to fix security vulnerabilities in multiple areas. </a:t>
            </a:r>
          </a:p>
          <a:p>
            <a:endParaRPr lang="en-US" dirty="0"/>
          </a:p>
          <a:p>
            <a:r>
              <a:rPr lang="en-US" dirty="0"/>
              <a:t>Firstly, we have fixed several vulnerabilities in </a:t>
            </a:r>
            <a:r>
              <a:rPr lang="en-US" b="1" dirty="0" err="1"/>
              <a:t>PenIMC</a:t>
            </a:r>
            <a:r>
              <a:rPr lang="en-US" dirty="0"/>
              <a:t>. This component is crucial for handling pen input in WPF applications, and securing it ensures that applications relying on pen input are protected from potential exploits.</a:t>
            </a:r>
          </a:p>
          <a:p>
            <a:r>
              <a:rPr lang="en-US" dirty="0"/>
              <a:t>Next, we have made important security improvements in the </a:t>
            </a:r>
            <a:r>
              <a:rPr lang="en-US" b="1" dirty="0"/>
              <a:t>Documents</a:t>
            </a:r>
            <a:r>
              <a:rPr lang="en-US" dirty="0"/>
              <a:t> and </a:t>
            </a:r>
            <a:r>
              <a:rPr lang="en-US" b="1" dirty="0"/>
              <a:t>Packaging</a:t>
            </a:r>
            <a:r>
              <a:rPr lang="en-US" dirty="0"/>
              <a:t> components. These components are responsible for handling various document formats and packaging operations within WPF. By addressing security issues in these areas, we ensure that documents processed by WPF applications are safe from tampering and unauthorized access.</a:t>
            </a:r>
            <a:br>
              <a:rPr lang="en-US" dirty="0"/>
            </a:br>
            <a:endParaRPr lang="en-US" dirty="0"/>
          </a:p>
          <a:p>
            <a:r>
              <a:rPr lang="en-US" sz="850" dirty="0">
                <a:latin typeface="Segoe UI"/>
                <a:cs typeface="Segoe UI"/>
              </a:rPr>
              <a:t>We have also focused on securing the </a:t>
            </a:r>
            <a:r>
              <a:rPr lang="en-US" sz="850" b="1" dirty="0">
                <a:latin typeface="Segoe UI"/>
                <a:cs typeface="Segoe UI"/>
              </a:rPr>
              <a:t>XPS</a:t>
            </a:r>
            <a:r>
              <a:rPr lang="en-US" sz="850" dirty="0">
                <a:latin typeface="Segoe UI"/>
                <a:cs typeface="Segoe UI"/>
              </a:rPr>
              <a:t> (XML Paper Specification) component. XPS is widely used for creating and sharing documents in a fixed-layout format. By fixing security vulnerabilities in XPS, we protect the integrity and confidentiality of documents created and shared using this format.</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4282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 me dive into </a:t>
            </a:r>
            <a:r>
              <a:rPr lang="en-US" dirty="0" err="1"/>
              <a:t>BinaryFormatter</a:t>
            </a:r>
            <a:r>
              <a:rPr lang="en-US" dirty="0"/>
              <a:t> usage in WPF</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One of the most significant changes in .NET 9 is the removal of </a:t>
            </a:r>
            <a:r>
              <a:rPr lang="en-US" b="1" dirty="0" err="1"/>
              <a:t>BinaryFormatter</a:t>
            </a:r>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BinaryFormatter</a:t>
            </a:r>
            <a:r>
              <a:rPr lang="en-US" dirty="0"/>
              <a:t> is used during serialization and deserialization of binary objects.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BinaryFormatter</a:t>
            </a:r>
            <a:r>
              <a:rPr lang="en-US" dirty="0"/>
              <a:t> has been a source of security concerns due to its potential for deserialization vulnerabilities. In .NET 9, we have removed </a:t>
            </a:r>
            <a:r>
              <a:rPr lang="en-US" dirty="0" err="1"/>
              <a:t>BinaryFormatter</a:t>
            </a:r>
            <a:r>
              <a:rPr lang="en-US" dirty="0"/>
              <a:t> from WPF, replacing it with more secure alternatives.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.NET as a whole is moving away from </a:t>
            </a:r>
            <a:r>
              <a:rPr lang="en-US" dirty="0" err="1"/>
              <a:t>BinaryFormatter</a:t>
            </a:r>
            <a:r>
              <a:rPr lang="en-US" dirty="0"/>
              <a:t> due to it's inherent insecure design. While it does offer the flexibility, over the years, we have since found out that the design has a serious security flaws which cannot be fixed in place. </a:t>
            </a:r>
          </a:p>
          <a:p>
            <a:r>
              <a:rPr lang="en-US" dirty="0"/>
              <a:t>This is the reason, we recommend .NET applications to move away from use of </a:t>
            </a:r>
            <a:r>
              <a:rPr lang="en-US" dirty="0" err="1"/>
              <a:t>BinaryFormatter</a:t>
            </a:r>
            <a:r>
              <a:rPr lang="en-US" dirty="0"/>
              <a:t>.</a:t>
            </a:r>
          </a:p>
          <a:p>
            <a:endParaRPr lang="en-US" dirty="0"/>
          </a:p>
          <a:p>
            <a:r>
              <a:rPr lang="en-US" dirty="0"/>
              <a:t>Instead of </a:t>
            </a:r>
            <a:r>
              <a:rPr lang="en-US" dirty="0" err="1"/>
              <a:t>binaryformatter</a:t>
            </a:r>
            <a:r>
              <a:rPr lang="en-US" dirty="0"/>
              <a:t>, we recommend using one of the alternatives available such as </a:t>
            </a:r>
            <a:r>
              <a:rPr lang="en-US" dirty="0" err="1"/>
              <a:t>XmlSerializer</a:t>
            </a:r>
            <a:r>
              <a:rPr lang="en-US" dirty="0"/>
              <a:t>, </a:t>
            </a:r>
            <a:r>
              <a:rPr lang="en-US" dirty="0" err="1"/>
              <a:t>DataContractSerializer</a:t>
            </a:r>
            <a:r>
              <a:rPr lang="en-US" dirty="0"/>
              <a:t>, </a:t>
            </a:r>
            <a:r>
              <a:rPr lang="en-US" dirty="0" err="1"/>
              <a:t>BinaryReader</a:t>
            </a:r>
            <a:r>
              <a:rPr lang="en-US" dirty="0"/>
              <a:t>, </a:t>
            </a:r>
            <a:r>
              <a:rPr lang="en-US" dirty="0" err="1"/>
              <a:t>BinaryWriter</a:t>
            </a:r>
            <a:r>
              <a:rPr lang="en-US" dirty="0"/>
              <a:t> and JSON. </a:t>
            </a:r>
          </a:p>
          <a:p>
            <a:r>
              <a:rPr lang="en-US" dirty="0"/>
              <a:t>We also realize that removing </a:t>
            </a:r>
            <a:r>
              <a:rPr lang="en-US" dirty="0" err="1"/>
              <a:t>BinaryFormatter</a:t>
            </a:r>
            <a:r>
              <a:rPr lang="en-US" dirty="0"/>
              <a:t> all at once may not be feasible for all .NET applications out there, which is why we have removed the </a:t>
            </a:r>
            <a:r>
              <a:rPr lang="en-US" dirty="0" err="1"/>
              <a:t>BinaryFormatter</a:t>
            </a:r>
            <a:r>
              <a:rPr lang="en-US" dirty="0"/>
              <a:t> from .NET and moved it as an opt-in dependency.</a:t>
            </a:r>
          </a:p>
          <a:p>
            <a:endParaRPr lang="en-US" dirty="0"/>
          </a:p>
          <a:p>
            <a:r>
              <a:rPr lang="en-US" dirty="0"/>
              <a:t>We strongly recommend that you move away from using </a:t>
            </a:r>
            <a:r>
              <a:rPr lang="en-US" dirty="0" err="1"/>
              <a:t>BinaryFormatter</a:t>
            </a:r>
            <a:r>
              <a:rPr lang="en-US" dirty="0"/>
              <a:t>. </a:t>
            </a:r>
          </a:p>
          <a:p>
            <a:endParaRPr lang="en-US" dirty="0"/>
          </a:p>
          <a:p>
            <a:r>
              <a:rPr lang="en-US" dirty="0"/>
              <a:t>However, if you must, then you'll have to include a separate package "</a:t>
            </a:r>
            <a:r>
              <a:rPr lang="en-US" dirty="0" err="1"/>
              <a:t>System.Runtime.Serialization.Formatters</a:t>
            </a:r>
            <a:r>
              <a:rPr lang="en-US" dirty="0"/>
              <a:t>" and enable a build property "</a:t>
            </a:r>
            <a:r>
              <a:rPr lang="en-US" dirty="0" err="1"/>
              <a:t>EnableUnsafeBinaryFormatterSerialization</a:t>
            </a:r>
            <a:r>
              <a:rPr lang="en-US" dirty="0"/>
              <a:t>", </a:t>
            </a:r>
          </a:p>
          <a:p>
            <a:r>
              <a:rPr lang="en-US" dirty="0"/>
              <a:t>this would unblock you from using </a:t>
            </a:r>
            <a:r>
              <a:rPr lang="en-US" dirty="0" err="1"/>
              <a:t>BinaryFormatter</a:t>
            </a:r>
            <a:r>
              <a:rPr lang="en-US" dirty="0"/>
              <a:t> for .NET 9</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433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.NET 9 released, here's an overview of what our focus would be for .NET 10 &amp; Beyond - </a:t>
            </a:r>
          </a:p>
          <a:p>
            <a:endParaRPr lang="en-US" dirty="0"/>
          </a:p>
          <a:p>
            <a:r>
              <a:rPr lang="en-US" dirty="0"/>
              <a:t>As mentioned earlier, as UI framework, we ought to have an appealing User experience and make sure that the framework is performant, secure and reliable.</a:t>
            </a:r>
          </a:p>
          <a:p>
            <a:endParaRPr lang="en-US" dirty="0"/>
          </a:p>
          <a:p>
            <a:r>
              <a:rPr lang="en-US" dirty="0"/>
              <a:t>Which is why we will continue to focus on improving fundamentals (including but not limited to better com support,  more accessible controls, etc.</a:t>
            </a:r>
          </a:p>
          <a:p>
            <a:r>
              <a:rPr lang="en-US" dirty="0"/>
              <a:t>Next is performance (performance wins that take advantage of new .NET abstractions that lead to better rendering performance, startup performance, trimming and </a:t>
            </a:r>
            <a:r>
              <a:rPr lang="en-US" dirty="0" err="1"/>
              <a:t>nativeaot</a:t>
            </a:r>
            <a:r>
              <a:rPr lang="en-US" dirty="0"/>
              <a:t> capabilities)</a:t>
            </a:r>
          </a:p>
          <a:p>
            <a:endParaRPr lang="en-US" dirty="0"/>
          </a:p>
          <a:p>
            <a:r>
              <a:rPr lang="en-US" dirty="0"/>
              <a:t>Last but not least, making sure developers remain productive. This includes reducing XAML verbosity, enhanced tooling support for creating rich and performant WPF applications.</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675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honest, everything we have been able to achieve could not have been possible without the support of our awesome community members.</a:t>
            </a:r>
          </a:p>
          <a:p>
            <a:endParaRPr lang="en-US" dirty="0"/>
          </a:p>
          <a:p>
            <a:r>
              <a:rPr lang="en-US" dirty="0"/>
              <a:t>Our heartfelt thanks to </a:t>
            </a:r>
            <a:r>
              <a:rPr lang="en-US" dirty="0" err="1"/>
              <a:t>milosh</a:t>
            </a:r>
            <a:r>
              <a:rPr lang="en-US" dirty="0"/>
              <a:t>, Thomas, h3xds1nz (I'm sorry if I didn't get the GitHub name right), </a:t>
            </a:r>
            <a:r>
              <a:rPr lang="en-US" dirty="0" err="1"/>
              <a:t>lindexi</a:t>
            </a:r>
            <a:r>
              <a:rPr lang="en-US" dirty="0"/>
              <a:t>, </a:t>
            </a:r>
            <a:r>
              <a:rPr lang="en-US" dirty="0" err="1"/>
              <a:t>batzen</a:t>
            </a:r>
            <a:r>
              <a:rPr lang="en-US" dirty="0"/>
              <a:t> and everyone who has contributed to issues, PRs, participating in discussions and API reviews and helping improve WPF.</a:t>
            </a:r>
          </a:p>
          <a:p>
            <a:endParaRPr lang="en-US" dirty="0"/>
          </a:p>
          <a:p>
            <a:r>
              <a:rPr lang="en-US" dirty="0"/>
              <a:t>We cannot be more grateful to </a:t>
            </a:r>
            <a:r>
              <a:rPr lang="en-US" dirty="0" err="1"/>
              <a:t>Lescez</a:t>
            </a:r>
            <a:r>
              <a:rPr lang="en-US" dirty="0"/>
              <a:t> </a:t>
            </a:r>
            <a:r>
              <a:rPr lang="en-US" dirty="0" err="1"/>
              <a:t>Pomain</a:t>
            </a:r>
            <a:r>
              <a:rPr lang="en-US" dirty="0"/>
              <a:t> (who is the author of WPFUI) for his help and support in delivering Fluent Theming in WPF.</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53789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next, we are very excited with this release and cannot wait to hear what new things you'll be building with .NET 9.</a:t>
            </a:r>
          </a:p>
          <a:p>
            <a:r>
              <a:rPr lang="en-US" dirty="0"/>
              <a:t>Here's a short </a:t>
            </a:r>
            <a:r>
              <a:rPr lang="en-US" dirty="0" err="1"/>
              <a:t>url</a:t>
            </a:r>
            <a:r>
              <a:rPr lang="en-US" dirty="0"/>
              <a:t> to get you started with .NET 9</a:t>
            </a:r>
          </a:p>
        </p:txBody>
      </p:sp>
      <p:sp>
        <p:nvSpPr>
          <p:cNvPr id="4" name="Slide Number Placeholder 3"/>
          <p:cNvSpPr>
            <a:spLocks noGrp="1"/>
          </p:cNvSpPr>
          <p:nvPr>
            <p:ph type="sldNum" sz="quarter" idx="5"/>
          </p:nvPr>
        </p:nvSpPr>
        <p:spPr/>
        <p:txBody>
          <a:bodyPr/>
          <a:lstStyle/>
          <a:p>
            <a:fld id="{7F8305DC-CC3D-479A-8171-D767E3089694}" type="slidenum">
              <a:rPr lang="en-US" smtClean="0"/>
              <a:t>14</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that would be helpful for trying out new things in .NET</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80752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 wrap., I want to thank you all for giving me the opportunity to share exciting updates in WPF. </a:t>
            </a:r>
          </a:p>
          <a:p>
            <a:r>
              <a:rPr lang="en-US" dirty="0"/>
              <a:t>Please do let us know how we can improve and make .NET great!</a:t>
            </a:r>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324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packed agenda today, Let's get started</a:t>
            </a:r>
          </a:p>
          <a:p>
            <a:r>
              <a:rPr lang="en-US" dirty="0"/>
              <a:t>Here's an overview of what we're going to be cover -</a:t>
            </a:r>
          </a:p>
          <a:p>
            <a:r>
              <a:rPr lang="en-US" dirty="0"/>
              <a:t>	Start from an overview of WPF &amp; touching upon aspects of WPF that still make it a preferred choice among desktop UI frameworks</a:t>
            </a:r>
          </a:p>
          <a:p>
            <a:r>
              <a:rPr lang="en-US" dirty="0"/>
              <a:t>	Then a brief bit of history</a:t>
            </a:r>
          </a:p>
          <a:p>
            <a:r>
              <a:rPr lang="en-US" dirty="0"/>
              <a:t>	Mission statement &amp; guiding principles that we are moving forward with</a:t>
            </a:r>
          </a:p>
          <a:p>
            <a:r>
              <a:rPr lang="en-US" dirty="0"/>
              <a:t>	WPF in .NET 9 where we cover Fluent theming, Hyphen based ligature and security updates</a:t>
            </a:r>
          </a:p>
          <a:p>
            <a:r>
              <a:rPr lang="en-US" dirty="0"/>
              <a:t>	Then we take a glimpse at what we plan for .NET 10 &amp; beyond</a:t>
            </a:r>
          </a:p>
          <a:p>
            <a:r>
              <a:rPr lang="en-US" dirty="0"/>
              <a:t>Last, we leave you with handy resources that you can refer to after the session</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2:14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4825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the why, let me tell you what WPF is?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WPF is a resolution independent and vector based UI framework used to create Windows desktop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Aimed at bridging the gaps of the predecessor UI frameworks, WPF was created from ground up and had multitude of features that let developers create robust and visually appealing applications.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Introduction of XAML (extensible markup language) revolutionized the way UI frameworks were written. Decoupling of UI logic with the backend logic gave rise to MVVM pattern made it a very popular choice to write desktop applications.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All that being said, why should you pick WPF?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WPF is a feature rich technology (XAML, controls, 2D/3D graphics, animations, styles, documents - all bundled into a single framework). Databinding and other abstractions in WPF help developers to focus on business logic instead of low-level rendering mechanisms.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WPF, you can leverage huge ecosystem of .NET libraries.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WPF has been around for roughly about 15+ years, which gives it a very good advantage of being time tested, battle-hardened technology. There are several large scale enterprise and commercial applications that use WPF as their UI framework (along with many more that are being added). And of course, the documentation. Online resources such as MSDN, </a:t>
            </a:r>
            <a:r>
              <a:rPr lang="en-US" dirty="0" err="1"/>
              <a:t>stackoverflow</a:t>
            </a:r>
            <a:r>
              <a:rPr lang="en-US" dirty="0"/>
              <a:t> have </a:t>
            </a:r>
            <a:r>
              <a:rPr lang="en-US" dirty="0" err="1"/>
              <a:t>tonnes</a:t>
            </a:r>
            <a:r>
              <a:rPr lang="en-US" dirty="0"/>
              <a:t> of resources to help you unblock should you run into an issue while creating WPF applications.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mentioned earlier, WPF has been in the market for more than 15+ years., let’s look at WPF history..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Includes XAML, controls, data binding, layout, 2D and 3D graphics, animation, styles, templates, documents, media, text, and typography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Unlike earlier technologies that primarily used bitmap graphics, WPF was built on a vector graphics foundation. This allowed for resolution-independent and scalable UIs.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WPF uses the XAML (</a:t>
            </a:r>
            <a:r>
              <a:rPr lang="en-US" dirty="0" err="1"/>
              <a:t>eXtensible</a:t>
            </a:r>
            <a:r>
              <a:rPr lang="en-US" dirty="0"/>
              <a:t> Application Markup Language) to define the user interface, separating it from the underlying logic written in languages like C# or VB.NET.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WPF utilizes DirectX for rendering, enabling hardware acceleration and vector-based graphics. </a:t>
            </a:r>
          </a:p>
          <a:p>
            <a:r>
              <a:rPr lang="en-US" dirty="0"/>
              <a:t>WPF was designed from the ground up to seamlessly integrate various media types (2D, 3D, video, audio) within the same application framework</a:t>
            </a:r>
          </a:p>
          <a:p>
            <a:r>
              <a:rPr lang="en-US" dirty="0"/>
              <a:t>Integration with .NET. Huge ecosystem of libraries available (free and paid)</a:t>
            </a:r>
          </a:p>
          <a:p>
            <a:endParaRPr lang="en-US" dirty="0"/>
          </a:p>
          <a:p>
            <a:endParaRPr lang="en-US" dirty="0"/>
          </a:p>
          <a:p>
            <a:endParaRPr lang="en-US"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6419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how WPF has evolved over the years</a:t>
            </a:r>
          </a:p>
          <a:p>
            <a:endParaRPr lang="en-US" dirty="0"/>
          </a:p>
          <a:p>
            <a:r>
              <a:rPr lang="en-US" dirty="0"/>
              <a:t>WPF started its journey in 2006 with release of .NET </a:t>
            </a:r>
            <a:r>
              <a:rPr lang="en-US" dirty="0" err="1"/>
              <a:t>fx</a:t>
            </a:r>
            <a:r>
              <a:rPr lang="en-US" dirty="0"/>
              <a:t> 3.0 and over the years, with every new release of .NET </a:t>
            </a:r>
            <a:r>
              <a:rPr lang="en-US" dirty="0" err="1"/>
              <a:t>Fx</a:t>
            </a:r>
            <a:r>
              <a:rPr lang="en-US" dirty="0"/>
              <a:t> more and more features were added.</a:t>
            </a:r>
          </a:p>
          <a:p>
            <a:r>
              <a:rPr lang="en-US" dirty="0"/>
              <a:t>Right around 2018 was the time, that WPF made its way to dotnet core and being open sourced. </a:t>
            </a:r>
          </a:p>
          <a:p>
            <a:endParaRPr lang="en-US" dirty="0"/>
          </a:p>
          <a:p>
            <a:r>
              <a:rPr lang="en-US" dirty="0"/>
              <a:t>From 2018 to 2022 or rather I should say, 2015 to 2022, no new features were added in WPF which raised the question on the future of WPF.</a:t>
            </a:r>
          </a:p>
          <a:p>
            <a:endParaRPr lang="en-US" dirty="0"/>
          </a:p>
          <a:p>
            <a:r>
              <a:rPr lang="en-US" dirty="0"/>
              <a:t>In 2023 with the release of .NET 8 we moved WPF from its former state and introduced the first ever new API addition in WPF (</a:t>
            </a:r>
            <a:r>
              <a:rPr lang="en-US" dirty="0" err="1"/>
              <a:t>OpenFolderDialog</a:t>
            </a:r>
            <a:r>
              <a:rPr lang="en-US" dirty="0"/>
              <a:t>) after being opensource.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11/7/2024 11:29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4284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this raises the question, where are we going now?</a:t>
            </a:r>
          </a:p>
          <a:p>
            <a:r>
              <a:rPr lang="en-US" dirty="0"/>
              <a:t>Before we </a:t>
            </a:r>
            <a:r>
              <a:rPr lang="en-US" dirty="0" err="1"/>
              <a:t>ans</a:t>
            </a:r>
            <a:r>
              <a:rPr lang="en-US" dirty="0"/>
              <a:t> that question, </a:t>
            </a:r>
            <a:r>
              <a:rPr lang="en-US" dirty="0" err="1"/>
              <a:t>i'd</a:t>
            </a:r>
            <a:r>
              <a:rPr lang="en-US" dirty="0"/>
              <a:t> like to clarify what is our mission statement - We want to ensure that WPF delivers the best-in-class developer and user experience in Windows desktop application developer space.</a:t>
            </a:r>
          </a:p>
          <a:p>
            <a:endParaRPr lang="en-US" dirty="0"/>
          </a:p>
          <a:p>
            <a:r>
              <a:rPr lang="en-US" dirty="0"/>
              <a:t>To achieve this mission objectives, here are our guiding principles, </a:t>
            </a:r>
          </a:p>
          <a:p>
            <a:r>
              <a:rPr lang="en-US" dirty="0"/>
              <a:t>- ensuring we have strong roots </a:t>
            </a:r>
            <a:r>
              <a:rPr lang="en-US" dirty="0" err="1"/>
              <a:t>i.e</a:t>
            </a:r>
            <a:r>
              <a:rPr lang="en-US" dirty="0"/>
              <a:t> making sure we are performant, accessible and secure</a:t>
            </a:r>
          </a:p>
          <a:p>
            <a:r>
              <a:rPr lang="en-US" dirty="0"/>
              <a:t>- we want to deliver features that matter to the community the most</a:t>
            </a:r>
          </a:p>
          <a:p>
            <a:r>
              <a:rPr lang="en-US" dirty="0"/>
              <a:t>- we don't want to do this in isolation which would defeat the whole purpose of going open-source. Basically, build a thriving Open source community that guide us in shaping the future of WPF</a:t>
            </a:r>
          </a:p>
          <a:p>
            <a:r>
              <a:rPr lang="en-US" dirty="0"/>
              <a:t>- And last but not least, making sure that we are engaged with our community with regular updates and announcements to increase transparency.</a:t>
            </a:r>
          </a:p>
          <a:p>
            <a:endParaRPr lang="en-US" dirty="0"/>
          </a:p>
          <a:p>
            <a:r>
              <a:rPr lang="en-US" dirty="0"/>
              <a:t>To all this end, we took an inventory of the top voted asks in the community and decided to work our way down from the most requested features.</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5349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the release of .NET 8, we turned our focus to identifying new features for .NET 9. We conducted a comprehensive survey within the community and engaged in numerous meetings with stakeholders and enterprises. The feedback was clear: theming and ligatures emerged as top priorities. </a:t>
            </a:r>
          </a:p>
          <a:p>
            <a:r>
              <a:rPr lang="en-IN" dirty="0"/>
              <a:t>These features are not just enhancements; they are pivotal in aligning with the community’s needs.</a:t>
            </a:r>
          </a:p>
          <a:p>
            <a:endParaRPr lang="en-IN" dirty="0"/>
          </a:p>
          <a:p>
            <a:r>
              <a:rPr lang="en-US" dirty="0"/>
              <a:t>With all that background &amp; context in place, Here's what WPF in .NET 9 is loaded with - </a:t>
            </a:r>
          </a:p>
          <a:p>
            <a:endParaRPr lang="en-US" dirty="0"/>
          </a:p>
          <a:p>
            <a:r>
              <a:rPr lang="en-US" dirty="0"/>
              <a:t>First and foremost - Fluent Theming - WPF now ships with new theme that follow Windows 11 style guidelines (more on that in a bit)</a:t>
            </a:r>
          </a:p>
          <a:p>
            <a:r>
              <a:rPr lang="en-US" dirty="0"/>
              <a:t>Next, we have hyphen based ligatures </a:t>
            </a:r>
          </a:p>
          <a:p>
            <a:r>
              <a:rPr lang="en-US" dirty="0"/>
              <a:t>and last we have security updates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4:44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6269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Lets see Fluent Theming first</a:t>
            </a:r>
          </a:p>
          <a:p>
            <a:endParaRPr lang="en-US" dirty="0"/>
          </a:p>
          <a:p>
            <a:endParaRPr lang="en-US" dirty="0"/>
          </a:p>
          <a:p>
            <a:r>
              <a:rPr lang="en-US" sz="850" dirty="0">
                <a:latin typeface="Segoe UI"/>
                <a:cs typeface="Segoe UI"/>
              </a:rPr>
              <a:t>Why - As a UI framework, obviously UI appearance is a fundamental aspect. The last theme that was shipped with WPF was Aero2 which was designed along Windows 7 design guidelines. Windows itself has evolved over the years offering revamped UI and user experience. We wanted to ensure WPF applications are not left behind and can take advantage of the new user experience right out of the box.</a:t>
            </a:r>
          </a:p>
          <a:p>
            <a:endParaRPr lang="en-US" dirty="0"/>
          </a:p>
          <a:p>
            <a:r>
              <a:rPr lang="en-US" dirty="0"/>
              <a:t>Overall, the goal of modern theming in WPF is to provide a </a:t>
            </a:r>
            <a:r>
              <a:rPr lang="en-US"/>
              <a:t>seamless user </a:t>
            </a:r>
            <a:r>
              <a:rPr lang="en-US" dirty="0"/>
              <a:t>experience, ensuring that WPF applications remain visually appealing and aligned with the evolving landscape of Windows UI design.</a:t>
            </a:r>
          </a:p>
          <a:p>
            <a:endParaRPr lang="en-US" sz="850" dirty="0">
              <a:latin typeface="Segoe UI"/>
              <a:cs typeface="Segoe UI"/>
            </a:endParaRPr>
          </a:p>
          <a:p>
            <a:r>
              <a:rPr lang="en-US" sz="850" dirty="0">
                <a:latin typeface="Segoe UI"/>
                <a:cs typeface="Segoe UI"/>
              </a:rPr>
              <a:t>Besides, providing newer themes were among the top asks from the community.</a:t>
            </a:r>
          </a:p>
          <a:p>
            <a:r>
              <a:rPr lang="en-US" sz="850" dirty="0">
                <a:latin typeface="Segoe UI"/>
                <a:cs typeface="Segoe UI"/>
              </a:rPr>
              <a:t>The new themes comes with support for rounded corners, accent colors, light/dark modes, window backdrop features.</a:t>
            </a:r>
          </a:p>
          <a:p>
            <a:endParaRPr lang="en-US" dirty="0"/>
          </a:p>
          <a:p>
            <a:r>
              <a:rPr lang="en-US" sz="850" dirty="0">
                <a:latin typeface="Segoe UI"/>
                <a:cs typeface="Segoe UI"/>
              </a:rPr>
              <a:t>You can take a glimpse of all the controls and the entire fluent theming on WPF gallery. </a:t>
            </a:r>
          </a:p>
          <a:p>
            <a:r>
              <a:rPr lang="en-US" sz="850" dirty="0">
                <a:latin typeface="Segoe UI"/>
                <a:cs typeface="Segoe UI"/>
              </a:rPr>
              <a:t>WPF gallery is a WPF application packaged as a MSIX and deployed to Microsoft store. </a:t>
            </a:r>
          </a:p>
          <a:p>
            <a:endParaRPr lang="en-US" sz="850" dirty="0">
              <a:latin typeface="Segoe UI"/>
              <a:cs typeface="Segoe UI"/>
            </a:endParaRPr>
          </a:p>
          <a:p>
            <a:r>
              <a:rPr lang="en-US" sz="850" dirty="0">
                <a:latin typeface="Segoe UI"/>
                <a:cs typeface="Segoe UI"/>
              </a:rPr>
              <a:t>You can access this via aka.ms/</a:t>
            </a:r>
            <a:r>
              <a:rPr lang="en-US" sz="850" dirty="0" err="1">
                <a:latin typeface="Segoe UI"/>
                <a:cs typeface="Segoe UI"/>
              </a:rPr>
              <a:t>wpfgallery</a:t>
            </a:r>
            <a:endParaRPr lang="en-US" sz="850" dirty="0">
              <a:latin typeface="Segoe UI"/>
              <a:cs typeface="Segoe UI"/>
            </a:endParaRP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8814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deep dive into Fluent Theming </a:t>
            </a:r>
          </a:p>
          <a:p>
            <a:endParaRPr lang="en-US" dirty="0"/>
          </a:p>
          <a:p>
            <a:r>
              <a:rPr lang="en-US" dirty="0"/>
              <a:t>We start with seeing a sample WPF application with default Aero2 theme. The application we’ll cover today is a sample Photo viewer application. </a:t>
            </a:r>
          </a:p>
          <a:p>
            <a:r>
              <a:rPr lang="en-US" dirty="0"/>
              <a:t>This application consist of a photo gallery view and then a separate page that allows users to view and edit additional properties of the image.</a:t>
            </a:r>
          </a:p>
          <a:p>
            <a:endParaRPr lang="en-US" dirty="0"/>
          </a:p>
          <a:p>
            <a:r>
              <a:rPr lang="en-US" dirty="0"/>
              <a:t>Here’s what the plan is – </a:t>
            </a:r>
          </a:p>
          <a:p>
            <a:endParaRPr lang="en-US" dirty="0"/>
          </a:p>
          <a:p>
            <a:pPr marL="228600" indent="-228600">
              <a:buAutoNum type="arabicPeriod"/>
            </a:pPr>
            <a:r>
              <a:rPr lang="en-US" dirty="0"/>
              <a:t>We’ll get to upgrading the theme to Fluent theme</a:t>
            </a:r>
          </a:p>
          <a:p>
            <a:pPr marL="228600" indent="-228600">
              <a:buAutoNum type="arabicPeriod"/>
            </a:pPr>
            <a:r>
              <a:rPr lang="en-US" dirty="0"/>
              <a:t>Next, we fix the styles that are not compatible with fluent</a:t>
            </a:r>
          </a:p>
          <a:p>
            <a:pPr marL="228600" indent="-228600">
              <a:buAutoNum type="arabicPeriod"/>
            </a:pPr>
            <a:r>
              <a:rPr lang="en-US" dirty="0"/>
              <a:t>We’ll checkout various OS integration features (such as accent color change, light/dark mode, backdrop support)</a:t>
            </a:r>
          </a:p>
          <a:p>
            <a:pPr marL="228600" indent="-228600">
              <a:buAutoNum type="arabicPeriod"/>
            </a:pPr>
            <a:r>
              <a:rPr lang="en-US" dirty="0"/>
              <a:t>We’ll also visit use of experimental APIs and switches that help you control aspects of theming</a:t>
            </a:r>
          </a:p>
          <a:p>
            <a:endParaRPr lang="en-US" dirty="0"/>
          </a:p>
          <a:p>
            <a:r>
              <a:rPr lang="en-US" dirty="0"/>
              <a:t>That's all for the fluent demo. Let's switch back to the deck</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1498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deliverable shipping in .NET 9, is the support for hyphen based ligatures</a:t>
            </a:r>
          </a:p>
          <a:p>
            <a:endParaRPr lang="en-US" dirty="0"/>
          </a:p>
          <a:p>
            <a:r>
              <a:rPr lang="en-US" dirty="0"/>
              <a:t>Ligatures are embeddings in fonts that are comprised of multiple special characters into a single glyph</a:t>
            </a:r>
          </a:p>
          <a:p>
            <a:r>
              <a:rPr lang="en-US" dirty="0"/>
              <a:t>You may have seen this effect on various modern code editors such as Visual Studio or Visual Studio Code where certain fonts have special rendering for arrows, comments, negation, etc.</a:t>
            </a:r>
          </a:p>
          <a:p>
            <a:endParaRPr lang="en-US" dirty="0"/>
          </a:p>
          <a:p>
            <a:r>
              <a:rPr lang="en-US" dirty="0"/>
              <a:t>If your WPF application had such an editor, prior to .NET 9, for all the ligatures with hyphen in them, wouldn't be displayed correctly on screen. </a:t>
            </a:r>
          </a:p>
          <a:p>
            <a:endParaRPr lang="en-US" dirty="0"/>
          </a:p>
          <a:p>
            <a:r>
              <a:rPr lang="en-US" dirty="0"/>
              <a:t>This issue was among the highest voted item in our GitHub issue list.</a:t>
            </a:r>
          </a:p>
          <a:p>
            <a:endParaRPr lang="en-US" dirty="0"/>
          </a:p>
          <a:p>
            <a:r>
              <a:rPr lang="en-US" dirty="0"/>
              <a:t>I'm glad to inform you, that with .NET 9, we have fixed this problem and your editor applications can have improved user experiences.</a:t>
            </a:r>
          </a:p>
          <a:p>
            <a:endParaRPr lang="en-US" dirty="0"/>
          </a:p>
          <a:p>
            <a:r>
              <a:rPr lang="en-US" dirty="0"/>
              <a:t>Here's the animated view of the effect of hyphen based ligatures in a WPF application.</a:t>
            </a:r>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06040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11/7/2024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1">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50" r:id="rId49"/>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FFCAD_3C85CAC4.xm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FCAE_DC302701.xm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hyperlink" Target="https://aka.ms/get-dotnet-9"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F20F_61BBC6A9.xm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CA9_5BEE35F2.xml"/><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F19A_15AD6682.xm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614828" y="2091905"/>
            <a:ext cx="9138772" cy="1335815"/>
          </a:xfrm>
        </p:spPr>
        <p:txBody>
          <a:bodyPr/>
          <a:lstStyle/>
          <a:p>
            <a:pPr>
              <a:lnSpc>
                <a:spcPct val="150000"/>
              </a:lnSpc>
            </a:pPr>
            <a:r>
              <a:rPr lang="en-US" sz="40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Empowering WPF Developers</a:t>
            </a:r>
            <a:br>
              <a:rPr lang="en-US" sz="40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br>
            <a:r>
              <a:rPr lang="en-US" sz="20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A Journey Through .NET 9 and the Road Ahead</a:t>
            </a:r>
            <a:endParaRPr lang="en-US" sz="200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7897358" cy="276999"/>
          </a:xfrm>
        </p:spPr>
        <p:txBody>
          <a:bodyPr/>
          <a:lstStyle/>
          <a:p>
            <a:r>
              <a:rPr lang="en-US">
                <a:latin typeface="Open Sans"/>
                <a:ea typeface="Open Sans"/>
                <a:cs typeface="Open Sans"/>
              </a:rPr>
              <a:t>Pankaj Chaurasia</a:t>
            </a:r>
            <a:endParaRPr lang="en-US"/>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7F33B-BB6E-1D26-5952-34985D24F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B6289-EA71-3923-4AF6-10700CD2B755}"/>
              </a:ext>
            </a:extLst>
          </p:cNvPr>
          <p:cNvSpPr>
            <a:spLocks noGrp="1"/>
          </p:cNvSpPr>
          <p:nvPr>
            <p:ph type="title"/>
          </p:nvPr>
        </p:nvSpPr>
        <p:spPr>
          <a:xfrm>
            <a:off x="570677" y="422028"/>
            <a:ext cx="11018520" cy="615553"/>
          </a:xfrm>
        </p:spPr>
        <p:txBody>
          <a:bodyPr/>
          <a:lstStyle/>
          <a:p>
            <a:r>
              <a:rPr lang="en-US" dirty="0"/>
              <a:t>Security</a:t>
            </a:r>
          </a:p>
        </p:txBody>
      </p:sp>
      <p:sp>
        <p:nvSpPr>
          <p:cNvPr id="4" name="Text Placeholder 3">
            <a:extLst>
              <a:ext uri="{FF2B5EF4-FFF2-40B4-BE49-F238E27FC236}">
                <a16:creationId xmlns:a16="http://schemas.microsoft.com/office/drawing/2014/main" id="{8AD3F885-EB86-7F84-0693-763D897A06D0}"/>
              </a:ext>
            </a:extLst>
          </p:cNvPr>
          <p:cNvSpPr>
            <a:spLocks noGrp="1"/>
          </p:cNvSpPr>
          <p:nvPr>
            <p:ph type="body" sz="quarter" idx="16"/>
          </p:nvPr>
        </p:nvSpPr>
        <p:spPr>
          <a:xfrm>
            <a:off x="570676" y="1354747"/>
            <a:ext cx="5525323" cy="276999"/>
          </a:xfrm>
        </p:spPr>
        <p:txBody>
          <a:bodyPr/>
          <a:lstStyle/>
          <a:p>
            <a:r>
              <a:rPr lang="en-US" dirty="0"/>
              <a:t>Ensuring WPF applications remain secure</a:t>
            </a:r>
          </a:p>
        </p:txBody>
      </p:sp>
      <p:sp>
        <p:nvSpPr>
          <p:cNvPr id="5" name="Text Placeholder 4">
            <a:extLst>
              <a:ext uri="{FF2B5EF4-FFF2-40B4-BE49-F238E27FC236}">
                <a16:creationId xmlns:a16="http://schemas.microsoft.com/office/drawing/2014/main" id="{E866F8B5-5057-B022-5F84-445290994114}"/>
              </a:ext>
            </a:extLst>
          </p:cNvPr>
          <p:cNvSpPr>
            <a:spLocks noGrp="1"/>
          </p:cNvSpPr>
          <p:nvPr>
            <p:ph type="body" sz="quarter" idx="14"/>
          </p:nvPr>
        </p:nvSpPr>
        <p:spPr>
          <a:xfrm>
            <a:off x="570677" y="2195161"/>
            <a:ext cx="7215372" cy="2985433"/>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dirty="0"/>
              <a:t>Multiple security issues were fixed in .NET 9</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sz="2000"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dirty="0" err="1"/>
              <a:t>PenIMC</a:t>
            </a:r>
            <a:r>
              <a:rPr lang="en-US" sz="2000" dirty="0"/>
              <a:t>, Documents, Packaging , XPS, etc.</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sz="2000"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dirty="0" err="1"/>
              <a:t>BinaryFormatter</a:t>
            </a:r>
            <a:r>
              <a:rPr lang="en-US" sz="2000" dirty="0"/>
              <a:t> removal</a:t>
            </a:r>
          </a:p>
          <a:p>
            <a:pPr marR="0" lvl="0" algn="l" defTabSz="932742" rtl="0" eaLnBrk="1" fontAlgn="auto" latinLnBrk="0" hangingPunct="1">
              <a:lnSpc>
                <a:spcPct val="100000"/>
              </a:lnSpc>
              <a:spcBef>
                <a:spcPct val="20000"/>
              </a:spcBef>
              <a:spcAft>
                <a:spcPts val="600"/>
              </a:spcAft>
              <a:buClr>
                <a:schemeClr val="accent5"/>
              </a:buClr>
              <a:buSzPct val="90000"/>
              <a:tabLst/>
            </a:pPr>
            <a:endParaRPr lang="en-US" sz="2000"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sz="2000" dirty="0"/>
          </a:p>
        </p:txBody>
      </p:sp>
      <p:sp>
        <p:nvSpPr>
          <p:cNvPr id="7" name="Graphic 59" descr="Fingerprint&#10;Keyword: fluent-icon;&#10;Metaphor: scan, security, hand;">
            <a:extLst>
              <a:ext uri="{FF2B5EF4-FFF2-40B4-BE49-F238E27FC236}">
                <a16:creationId xmlns:a16="http://schemas.microsoft.com/office/drawing/2014/main" id="{107D0856-B9AB-5BE4-84A6-7C9357C39212}"/>
              </a:ext>
            </a:extLst>
          </p:cNvPr>
          <p:cNvSpPr/>
          <p:nvPr/>
        </p:nvSpPr>
        <p:spPr>
          <a:xfrm>
            <a:off x="8692528" y="1693106"/>
            <a:ext cx="2280271" cy="2432579"/>
          </a:xfrm>
          <a:custGeom>
            <a:avLst/>
            <a:gdLst>
              <a:gd name="connsiteX0" fmla="*/ 128761 w 499944"/>
              <a:gd name="connsiteY0" fmla="*/ 63335 h 517840"/>
              <a:gd name="connsiteX1" fmla="*/ 256929 w 499944"/>
              <a:gd name="connsiteY1" fmla="*/ 34405 h 517840"/>
              <a:gd name="connsiteX2" fmla="*/ 390587 w 499944"/>
              <a:gd name="connsiteY2" fmla="*/ 76271 h 517840"/>
              <a:gd name="connsiteX3" fmla="*/ 414499 w 499944"/>
              <a:gd name="connsiteY3" fmla="*/ 72464 h 517840"/>
              <a:gd name="connsiteX4" fmla="*/ 410693 w 499944"/>
              <a:gd name="connsiteY4" fmla="*/ 48552 h 517840"/>
              <a:gd name="connsiteX5" fmla="*/ 258073 w 499944"/>
              <a:gd name="connsiteY5" fmla="*/ 182 h 517840"/>
              <a:gd name="connsiteX6" fmla="*/ 110941 w 499944"/>
              <a:gd name="connsiteY6" fmla="*/ 34095 h 517840"/>
              <a:gd name="connsiteX7" fmla="*/ 105231 w 499944"/>
              <a:gd name="connsiteY7" fmla="*/ 57625 h 517840"/>
              <a:gd name="connsiteX8" fmla="*/ 128761 w 499944"/>
              <a:gd name="connsiteY8" fmla="*/ 63335 h 517840"/>
              <a:gd name="connsiteX9" fmla="*/ 272534 w 499944"/>
              <a:gd name="connsiteY9" fmla="*/ 79606 h 517840"/>
              <a:gd name="connsiteX10" fmla="*/ 253515 w 499944"/>
              <a:gd name="connsiteY10" fmla="*/ 94591 h 517840"/>
              <a:gd name="connsiteX11" fmla="*/ 268499 w 499944"/>
              <a:gd name="connsiteY11" fmla="*/ 113610 h 517840"/>
              <a:gd name="connsiteX12" fmla="*/ 465956 w 499944"/>
              <a:gd name="connsiteY12" fmla="*/ 325615 h 517840"/>
              <a:gd name="connsiteX13" fmla="*/ 485780 w 499944"/>
              <a:gd name="connsiteY13" fmla="*/ 339519 h 517840"/>
              <a:gd name="connsiteX14" fmla="*/ 499684 w 499944"/>
              <a:gd name="connsiteY14" fmla="*/ 319696 h 517840"/>
              <a:gd name="connsiteX15" fmla="*/ 272534 w 499944"/>
              <a:gd name="connsiteY15" fmla="*/ 79606 h 517840"/>
              <a:gd name="connsiteX16" fmla="*/ 180734 w 499944"/>
              <a:gd name="connsiteY16" fmla="*/ 217663 h 517840"/>
              <a:gd name="connsiteX17" fmla="*/ 155735 w 499944"/>
              <a:gd name="connsiteY17" fmla="*/ 465727 h 517840"/>
              <a:gd name="connsiteX18" fmla="*/ 147985 w 499944"/>
              <a:gd name="connsiteY18" fmla="*/ 488666 h 517840"/>
              <a:gd name="connsiteX19" fmla="*/ 125045 w 499944"/>
              <a:gd name="connsiteY19" fmla="*/ 480917 h 517840"/>
              <a:gd name="connsiteX20" fmla="*/ 159338 w 499944"/>
              <a:gd name="connsiteY20" fmla="*/ 190928 h 517840"/>
              <a:gd name="connsiteX21" fmla="*/ 277562 w 499944"/>
              <a:gd name="connsiteY21" fmla="*/ 158377 h 517840"/>
              <a:gd name="connsiteX22" fmla="*/ 394150 w 499944"/>
              <a:gd name="connsiteY22" fmla="*/ 237558 h 517840"/>
              <a:gd name="connsiteX23" fmla="*/ 389850 w 499944"/>
              <a:gd name="connsiteY23" fmla="*/ 261386 h 517840"/>
              <a:gd name="connsiteX24" fmla="*/ 366022 w 499944"/>
              <a:gd name="connsiteY24" fmla="*/ 257086 h 517840"/>
              <a:gd name="connsiteX25" fmla="*/ 272248 w 499944"/>
              <a:gd name="connsiteY25" fmla="*/ 192205 h 517840"/>
              <a:gd name="connsiteX26" fmla="*/ 180734 w 499944"/>
              <a:gd name="connsiteY26" fmla="*/ 217663 h 517840"/>
              <a:gd name="connsiteX27" fmla="*/ 244813 w 499944"/>
              <a:gd name="connsiteY27" fmla="*/ 493121 h 517840"/>
              <a:gd name="connsiteX28" fmla="*/ 205426 w 499944"/>
              <a:gd name="connsiteY28" fmla="*/ 322825 h 517840"/>
              <a:gd name="connsiteX29" fmla="*/ 224651 w 499944"/>
              <a:gd name="connsiteY29" fmla="*/ 281715 h 517840"/>
              <a:gd name="connsiteX30" fmla="*/ 262052 w 499944"/>
              <a:gd name="connsiteY30" fmla="*/ 271214 h 517840"/>
              <a:gd name="connsiteX31" fmla="*/ 301114 w 499944"/>
              <a:gd name="connsiteY31" fmla="*/ 289359 h 517840"/>
              <a:gd name="connsiteX32" fmla="*/ 316918 w 499944"/>
              <a:gd name="connsiteY32" fmla="*/ 333782 h 517840"/>
              <a:gd name="connsiteX33" fmla="*/ 318258 w 499944"/>
              <a:gd name="connsiteY33" fmla="*/ 339901 h 517840"/>
              <a:gd name="connsiteX34" fmla="*/ 390667 w 499944"/>
              <a:gd name="connsiteY34" fmla="*/ 466664 h 517840"/>
              <a:gd name="connsiteX35" fmla="*/ 414568 w 499944"/>
              <a:gd name="connsiteY35" fmla="*/ 462789 h 517840"/>
              <a:gd name="connsiteX36" fmla="*/ 410693 w 499944"/>
              <a:gd name="connsiteY36" fmla="*/ 438887 h 517840"/>
              <a:gd name="connsiteX37" fmla="*/ 351436 w 499944"/>
              <a:gd name="connsiteY37" fmla="*/ 331306 h 517840"/>
              <a:gd name="connsiteX38" fmla="*/ 350351 w 499944"/>
              <a:gd name="connsiteY38" fmla="*/ 326383 h 517840"/>
              <a:gd name="connsiteX39" fmla="*/ 328686 w 499944"/>
              <a:gd name="connsiteY39" fmla="*/ 269054 h 517840"/>
              <a:gd name="connsiteX40" fmla="*/ 265283 w 499944"/>
              <a:gd name="connsiteY40" fmla="*/ 237125 h 517840"/>
              <a:gd name="connsiteX41" fmla="*/ 201765 w 499944"/>
              <a:gd name="connsiteY41" fmla="*/ 256244 h 517840"/>
              <a:gd name="connsiteX42" fmla="*/ 171616 w 499944"/>
              <a:gd name="connsiteY42" fmla="*/ 317395 h 517840"/>
              <a:gd name="connsiteX43" fmla="*/ 214123 w 499944"/>
              <a:gd name="connsiteY43" fmla="*/ 508311 h 517840"/>
              <a:gd name="connsiteX44" fmla="*/ 237063 w 499944"/>
              <a:gd name="connsiteY44" fmla="*/ 516060 h 517840"/>
              <a:gd name="connsiteX45" fmla="*/ 244813 w 499944"/>
              <a:gd name="connsiteY45" fmla="*/ 493121 h 517840"/>
              <a:gd name="connsiteX46" fmla="*/ 84750 w 499944"/>
              <a:gd name="connsiteY46" fmla="*/ 78480 h 517840"/>
              <a:gd name="connsiteX47" fmla="*/ 83238 w 499944"/>
              <a:gd name="connsiteY47" fmla="*/ 102646 h 517840"/>
              <a:gd name="connsiteX48" fmla="*/ 31962 w 499944"/>
              <a:gd name="connsiteY48" fmla="*/ 166833 h 517840"/>
              <a:gd name="connsiteX49" fmla="*/ 8582 w 499944"/>
              <a:gd name="connsiteY49" fmla="*/ 173129 h 517840"/>
              <a:gd name="connsiteX50" fmla="*/ 2286 w 499944"/>
              <a:gd name="connsiteY50" fmla="*/ 149750 h 517840"/>
              <a:gd name="connsiteX51" fmla="*/ 60584 w 499944"/>
              <a:gd name="connsiteY51" fmla="*/ 76968 h 517840"/>
              <a:gd name="connsiteX52" fmla="*/ 84750 w 499944"/>
              <a:gd name="connsiteY52" fmla="*/ 78480 h 517840"/>
              <a:gd name="connsiteX53" fmla="*/ 420981 w 499944"/>
              <a:gd name="connsiteY53" fmla="*/ 320024 h 517840"/>
              <a:gd name="connsiteX54" fmla="*/ 401432 w 499944"/>
              <a:gd name="connsiteY54" fmla="*/ 305736 h 517840"/>
              <a:gd name="connsiteX55" fmla="*/ 387145 w 499944"/>
              <a:gd name="connsiteY55" fmla="*/ 325286 h 517840"/>
              <a:gd name="connsiteX56" fmla="*/ 445427 w 499944"/>
              <a:gd name="connsiteY56" fmla="*/ 418734 h 517840"/>
              <a:gd name="connsiteX57" fmla="*/ 469324 w 499944"/>
              <a:gd name="connsiteY57" fmla="*/ 414836 h 517840"/>
              <a:gd name="connsiteX58" fmla="*/ 465426 w 499944"/>
              <a:gd name="connsiteY58" fmla="*/ 390938 h 517840"/>
              <a:gd name="connsiteX59" fmla="*/ 420981 w 499944"/>
              <a:gd name="connsiteY59" fmla="*/ 320024 h 517840"/>
              <a:gd name="connsiteX60" fmla="*/ 255539 w 499944"/>
              <a:gd name="connsiteY60" fmla="*/ 319279 h 517840"/>
              <a:gd name="connsiteX61" fmla="*/ 273893 w 499944"/>
              <a:gd name="connsiteY61" fmla="*/ 335073 h 517840"/>
              <a:gd name="connsiteX62" fmla="*/ 331346 w 499944"/>
              <a:gd name="connsiteY62" fmla="*/ 475751 h 517840"/>
              <a:gd name="connsiteX63" fmla="*/ 329722 w 499944"/>
              <a:gd name="connsiteY63" fmla="*/ 499910 h 517840"/>
              <a:gd name="connsiteX64" fmla="*/ 305563 w 499944"/>
              <a:gd name="connsiteY64" fmla="*/ 498284 h 517840"/>
              <a:gd name="connsiteX65" fmla="*/ 239746 w 499944"/>
              <a:gd name="connsiteY65" fmla="*/ 337631 h 517840"/>
              <a:gd name="connsiteX66" fmla="*/ 255539 w 499944"/>
              <a:gd name="connsiteY66" fmla="*/ 319279 h 517840"/>
              <a:gd name="connsiteX67" fmla="*/ 201821 w 499944"/>
              <a:gd name="connsiteY67" fmla="*/ 119285 h 517840"/>
              <a:gd name="connsiteX68" fmla="*/ 210962 w 499944"/>
              <a:gd name="connsiteY68" fmla="*/ 96864 h 517840"/>
              <a:gd name="connsiteX69" fmla="*/ 188542 w 499944"/>
              <a:gd name="connsiteY69" fmla="*/ 87722 h 517840"/>
              <a:gd name="connsiteX70" fmla="*/ 20665 w 499944"/>
              <a:gd name="connsiteY70" fmla="*/ 393144 h 517840"/>
              <a:gd name="connsiteX71" fmla="*/ 39672 w 499944"/>
              <a:gd name="connsiteY71" fmla="*/ 408143 h 517840"/>
              <a:gd name="connsiteX72" fmla="*/ 54672 w 499944"/>
              <a:gd name="connsiteY72" fmla="*/ 389136 h 517840"/>
              <a:gd name="connsiteX73" fmla="*/ 201821 w 499944"/>
              <a:gd name="connsiteY73" fmla="*/ 119285 h 51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9944" h="517840">
                <a:moveTo>
                  <a:pt x="128761" y="63335"/>
                </a:moveTo>
                <a:cubicBezTo>
                  <a:pt x="161487" y="43391"/>
                  <a:pt x="208230" y="32777"/>
                  <a:pt x="256929" y="34405"/>
                </a:cubicBezTo>
                <a:cubicBezTo>
                  <a:pt x="305540" y="36030"/>
                  <a:pt x="354076" y="49789"/>
                  <a:pt x="390587" y="76271"/>
                </a:cubicBezTo>
                <a:cubicBezTo>
                  <a:pt x="398242" y="81824"/>
                  <a:pt x="408948" y="80118"/>
                  <a:pt x="414499" y="72464"/>
                </a:cubicBezTo>
                <a:cubicBezTo>
                  <a:pt x="420052" y="64810"/>
                  <a:pt x="418347" y="54104"/>
                  <a:pt x="410693" y="48552"/>
                </a:cubicBezTo>
                <a:cubicBezTo>
                  <a:pt x="367404" y="17153"/>
                  <a:pt x="311787" y="1978"/>
                  <a:pt x="258073" y="182"/>
                </a:cubicBezTo>
                <a:cubicBezTo>
                  <a:pt x="204449" y="-1611"/>
                  <a:pt x="150697" y="9867"/>
                  <a:pt x="110941" y="34095"/>
                </a:cubicBezTo>
                <a:cubicBezTo>
                  <a:pt x="102867" y="39015"/>
                  <a:pt x="100310" y="49550"/>
                  <a:pt x="105231" y="57625"/>
                </a:cubicBezTo>
                <a:cubicBezTo>
                  <a:pt x="110151" y="65699"/>
                  <a:pt x="120687" y="68255"/>
                  <a:pt x="128761" y="63335"/>
                </a:cubicBezTo>
                <a:close/>
                <a:moveTo>
                  <a:pt x="272534" y="79606"/>
                </a:moveTo>
                <a:cubicBezTo>
                  <a:pt x="263145" y="78491"/>
                  <a:pt x="254630" y="85200"/>
                  <a:pt x="253515" y="94591"/>
                </a:cubicBezTo>
                <a:cubicBezTo>
                  <a:pt x="252401" y="103980"/>
                  <a:pt x="259110" y="112495"/>
                  <a:pt x="268499" y="113610"/>
                </a:cubicBezTo>
                <a:cubicBezTo>
                  <a:pt x="375736" y="126337"/>
                  <a:pt x="445520" y="209156"/>
                  <a:pt x="465956" y="325615"/>
                </a:cubicBezTo>
                <a:cubicBezTo>
                  <a:pt x="467592" y="334927"/>
                  <a:pt x="476466" y="341153"/>
                  <a:pt x="485780" y="339519"/>
                </a:cubicBezTo>
                <a:cubicBezTo>
                  <a:pt x="495092" y="337885"/>
                  <a:pt x="501318" y="329009"/>
                  <a:pt x="499684" y="319696"/>
                </a:cubicBezTo>
                <a:cubicBezTo>
                  <a:pt x="477440" y="192932"/>
                  <a:pt x="398944" y="94608"/>
                  <a:pt x="272534" y="79606"/>
                </a:cubicBezTo>
                <a:close/>
                <a:moveTo>
                  <a:pt x="180734" y="217663"/>
                </a:moveTo>
                <a:cubicBezTo>
                  <a:pt x="128449" y="259505"/>
                  <a:pt x="98520" y="350130"/>
                  <a:pt x="155735" y="465727"/>
                </a:cubicBezTo>
                <a:cubicBezTo>
                  <a:pt x="159929" y="474202"/>
                  <a:pt x="156459" y="484472"/>
                  <a:pt x="147985" y="488666"/>
                </a:cubicBezTo>
                <a:cubicBezTo>
                  <a:pt x="139509" y="492860"/>
                  <a:pt x="129239" y="489391"/>
                  <a:pt x="125045" y="480917"/>
                </a:cubicBezTo>
                <a:cubicBezTo>
                  <a:pt x="62265" y="354074"/>
                  <a:pt x="91914" y="244885"/>
                  <a:pt x="159338" y="190928"/>
                </a:cubicBezTo>
                <a:cubicBezTo>
                  <a:pt x="192742" y="164197"/>
                  <a:pt x="234970" y="151685"/>
                  <a:pt x="277562" y="158377"/>
                </a:cubicBezTo>
                <a:cubicBezTo>
                  <a:pt x="320301" y="165093"/>
                  <a:pt x="361730" y="190860"/>
                  <a:pt x="394150" y="237558"/>
                </a:cubicBezTo>
                <a:cubicBezTo>
                  <a:pt x="399542" y="245326"/>
                  <a:pt x="397618" y="255993"/>
                  <a:pt x="389850" y="261386"/>
                </a:cubicBezTo>
                <a:cubicBezTo>
                  <a:pt x="382083" y="266778"/>
                  <a:pt x="371414" y="264854"/>
                  <a:pt x="366022" y="257086"/>
                </a:cubicBezTo>
                <a:cubicBezTo>
                  <a:pt x="338170" y="216968"/>
                  <a:pt x="304503" y="197273"/>
                  <a:pt x="272248" y="192205"/>
                </a:cubicBezTo>
                <a:cubicBezTo>
                  <a:pt x="239846" y="187114"/>
                  <a:pt x="207186" y="196495"/>
                  <a:pt x="180734" y="217663"/>
                </a:cubicBezTo>
                <a:close/>
                <a:moveTo>
                  <a:pt x="244813" y="493121"/>
                </a:moveTo>
                <a:cubicBezTo>
                  <a:pt x="209756" y="422289"/>
                  <a:pt x="199065" y="362439"/>
                  <a:pt x="205426" y="322825"/>
                </a:cubicBezTo>
                <a:cubicBezTo>
                  <a:pt x="208580" y="303179"/>
                  <a:pt x="215688" y="289768"/>
                  <a:pt x="224651" y="281715"/>
                </a:cubicBezTo>
                <a:cubicBezTo>
                  <a:pt x="233290" y="273953"/>
                  <a:pt x="245339" y="269631"/>
                  <a:pt x="262052" y="271214"/>
                </a:cubicBezTo>
                <a:cubicBezTo>
                  <a:pt x="284288" y="273324"/>
                  <a:pt x="294688" y="280633"/>
                  <a:pt x="301114" y="289359"/>
                </a:cubicBezTo>
                <a:cubicBezTo>
                  <a:pt x="308540" y="299441"/>
                  <a:pt x="312453" y="313605"/>
                  <a:pt x="316918" y="333782"/>
                </a:cubicBezTo>
                <a:cubicBezTo>
                  <a:pt x="317360" y="335783"/>
                  <a:pt x="317806" y="337824"/>
                  <a:pt x="318258" y="339901"/>
                </a:cubicBezTo>
                <a:cubicBezTo>
                  <a:pt x="326557" y="378028"/>
                  <a:pt x="337506" y="428335"/>
                  <a:pt x="390667" y="466664"/>
                </a:cubicBezTo>
                <a:cubicBezTo>
                  <a:pt x="398337" y="472194"/>
                  <a:pt x="409037" y="470459"/>
                  <a:pt x="414568" y="462789"/>
                </a:cubicBezTo>
                <a:cubicBezTo>
                  <a:pt x="420097" y="455118"/>
                  <a:pt x="418363" y="444418"/>
                  <a:pt x="410693" y="438887"/>
                </a:cubicBezTo>
                <a:cubicBezTo>
                  <a:pt x="368357" y="408364"/>
                  <a:pt x="359876" y="369742"/>
                  <a:pt x="351436" y="331306"/>
                </a:cubicBezTo>
                <a:cubicBezTo>
                  <a:pt x="351074" y="329664"/>
                  <a:pt x="350714" y="328023"/>
                  <a:pt x="350351" y="326383"/>
                </a:cubicBezTo>
                <a:cubicBezTo>
                  <a:pt x="346101" y="307172"/>
                  <a:pt x="341055" y="285848"/>
                  <a:pt x="328686" y="269054"/>
                </a:cubicBezTo>
                <a:cubicBezTo>
                  <a:pt x="315321" y="250905"/>
                  <a:pt x="295095" y="239952"/>
                  <a:pt x="265283" y="237125"/>
                </a:cubicBezTo>
                <a:cubicBezTo>
                  <a:pt x="240487" y="234775"/>
                  <a:pt x="218535" y="241176"/>
                  <a:pt x="201765" y="256244"/>
                </a:cubicBezTo>
                <a:cubicBezTo>
                  <a:pt x="185317" y="271021"/>
                  <a:pt x="175606" y="292548"/>
                  <a:pt x="171616" y="317395"/>
                </a:cubicBezTo>
                <a:cubicBezTo>
                  <a:pt x="163688" y="366767"/>
                  <a:pt x="177406" y="434126"/>
                  <a:pt x="214123" y="508311"/>
                </a:cubicBezTo>
                <a:cubicBezTo>
                  <a:pt x="218318" y="516785"/>
                  <a:pt x="228589" y="520254"/>
                  <a:pt x="237063" y="516060"/>
                </a:cubicBezTo>
                <a:cubicBezTo>
                  <a:pt x="245537" y="511865"/>
                  <a:pt x="249007" y="501595"/>
                  <a:pt x="244813" y="493121"/>
                </a:cubicBezTo>
                <a:close/>
                <a:moveTo>
                  <a:pt x="84750" y="78480"/>
                </a:moveTo>
                <a:cubicBezTo>
                  <a:pt x="91005" y="85570"/>
                  <a:pt x="90329" y="96390"/>
                  <a:pt x="83238" y="102646"/>
                </a:cubicBezTo>
                <a:cubicBezTo>
                  <a:pt x="61373" y="121935"/>
                  <a:pt x="46625" y="141362"/>
                  <a:pt x="31962" y="166833"/>
                </a:cubicBezTo>
                <a:cubicBezTo>
                  <a:pt x="27245" y="175027"/>
                  <a:pt x="16777" y="177848"/>
                  <a:pt x="8582" y="173129"/>
                </a:cubicBezTo>
                <a:cubicBezTo>
                  <a:pt x="387" y="168412"/>
                  <a:pt x="-2432" y="157945"/>
                  <a:pt x="2286" y="149750"/>
                </a:cubicBezTo>
                <a:cubicBezTo>
                  <a:pt x="18400" y="121756"/>
                  <a:pt x="35375" y="99208"/>
                  <a:pt x="60584" y="76968"/>
                </a:cubicBezTo>
                <a:cubicBezTo>
                  <a:pt x="67674" y="70711"/>
                  <a:pt x="78495" y="71389"/>
                  <a:pt x="84750" y="78480"/>
                </a:cubicBezTo>
                <a:close/>
                <a:moveTo>
                  <a:pt x="420981" y="320024"/>
                </a:moveTo>
                <a:cubicBezTo>
                  <a:pt x="419528" y="310680"/>
                  <a:pt x="410775" y="304284"/>
                  <a:pt x="401432" y="305736"/>
                </a:cubicBezTo>
                <a:cubicBezTo>
                  <a:pt x="392088" y="307190"/>
                  <a:pt x="385692" y="315942"/>
                  <a:pt x="387145" y="325286"/>
                </a:cubicBezTo>
                <a:cubicBezTo>
                  <a:pt x="394125" y="370167"/>
                  <a:pt x="417346" y="398529"/>
                  <a:pt x="445427" y="418734"/>
                </a:cubicBezTo>
                <a:cubicBezTo>
                  <a:pt x="453103" y="424256"/>
                  <a:pt x="463802" y="422511"/>
                  <a:pt x="469324" y="414836"/>
                </a:cubicBezTo>
                <a:cubicBezTo>
                  <a:pt x="474847" y="407161"/>
                  <a:pt x="473102" y="396461"/>
                  <a:pt x="465426" y="390938"/>
                </a:cubicBezTo>
                <a:cubicBezTo>
                  <a:pt x="443160" y="374918"/>
                  <a:pt x="426272" y="354039"/>
                  <a:pt x="420981" y="320024"/>
                </a:cubicBezTo>
                <a:close/>
                <a:moveTo>
                  <a:pt x="255539" y="319279"/>
                </a:moveTo>
                <a:cubicBezTo>
                  <a:pt x="264969" y="318572"/>
                  <a:pt x="273186" y="325644"/>
                  <a:pt x="273893" y="335073"/>
                </a:cubicBezTo>
                <a:cubicBezTo>
                  <a:pt x="278076" y="390897"/>
                  <a:pt x="298509" y="438177"/>
                  <a:pt x="331346" y="475751"/>
                </a:cubicBezTo>
                <a:cubicBezTo>
                  <a:pt x="337569" y="482871"/>
                  <a:pt x="336842" y="493688"/>
                  <a:pt x="329722" y="499910"/>
                </a:cubicBezTo>
                <a:cubicBezTo>
                  <a:pt x="322601" y="506133"/>
                  <a:pt x="311786" y="505405"/>
                  <a:pt x="305563" y="498284"/>
                </a:cubicBezTo>
                <a:cubicBezTo>
                  <a:pt x="267735" y="454999"/>
                  <a:pt x="244471" y="400666"/>
                  <a:pt x="239746" y="337631"/>
                </a:cubicBezTo>
                <a:cubicBezTo>
                  <a:pt x="239040" y="328202"/>
                  <a:pt x="246110" y="319985"/>
                  <a:pt x="255539" y="319279"/>
                </a:cubicBezTo>
                <a:close/>
                <a:moveTo>
                  <a:pt x="201821" y="119285"/>
                </a:moveTo>
                <a:cubicBezTo>
                  <a:pt x="210536" y="115618"/>
                  <a:pt x="214629" y="105580"/>
                  <a:pt x="210962" y="96864"/>
                </a:cubicBezTo>
                <a:cubicBezTo>
                  <a:pt x="207296" y="88149"/>
                  <a:pt x="197258" y="84055"/>
                  <a:pt x="188542" y="87722"/>
                </a:cubicBezTo>
                <a:cubicBezTo>
                  <a:pt x="65658" y="139419"/>
                  <a:pt x="4390" y="255033"/>
                  <a:pt x="20665" y="393144"/>
                </a:cubicBezTo>
                <a:cubicBezTo>
                  <a:pt x="21771" y="402534"/>
                  <a:pt x="30281" y="409250"/>
                  <a:pt x="39672" y="408143"/>
                </a:cubicBezTo>
                <a:cubicBezTo>
                  <a:pt x="49063" y="407036"/>
                  <a:pt x="55778" y="398528"/>
                  <a:pt x="54672" y="389136"/>
                </a:cubicBezTo>
                <a:cubicBezTo>
                  <a:pt x="39986" y="264504"/>
                  <a:pt x="94490" y="164438"/>
                  <a:pt x="201821" y="11928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1015401156"/>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85D12-5C7B-0E86-F2BF-ED95AF1EF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E16A9-E4D8-5CCD-9211-2D08160B5B37}"/>
              </a:ext>
            </a:extLst>
          </p:cNvPr>
          <p:cNvSpPr>
            <a:spLocks noGrp="1"/>
          </p:cNvSpPr>
          <p:nvPr>
            <p:ph type="title"/>
          </p:nvPr>
        </p:nvSpPr>
        <p:spPr>
          <a:xfrm>
            <a:off x="570677" y="422028"/>
            <a:ext cx="11018520" cy="615553"/>
          </a:xfrm>
        </p:spPr>
        <p:txBody>
          <a:bodyPr/>
          <a:lstStyle/>
          <a:p>
            <a:r>
              <a:rPr lang="en-US" dirty="0" err="1"/>
              <a:t>BinaryFormatter</a:t>
            </a:r>
            <a:r>
              <a:rPr lang="en-US" dirty="0"/>
              <a:t> removal</a:t>
            </a:r>
          </a:p>
        </p:txBody>
      </p:sp>
      <p:sp>
        <p:nvSpPr>
          <p:cNvPr id="4" name="Text Placeholder 3">
            <a:extLst>
              <a:ext uri="{FF2B5EF4-FFF2-40B4-BE49-F238E27FC236}">
                <a16:creationId xmlns:a16="http://schemas.microsoft.com/office/drawing/2014/main" id="{0618640F-FF81-26B2-4E37-F9E162E51B72}"/>
              </a:ext>
            </a:extLst>
          </p:cNvPr>
          <p:cNvSpPr>
            <a:spLocks noGrp="1"/>
          </p:cNvSpPr>
          <p:nvPr>
            <p:ph type="body" sz="quarter" idx="16"/>
          </p:nvPr>
        </p:nvSpPr>
        <p:spPr>
          <a:xfrm>
            <a:off x="570676" y="1354747"/>
            <a:ext cx="5525323" cy="276999"/>
          </a:xfrm>
        </p:spPr>
        <p:txBody>
          <a:bodyPr/>
          <a:lstStyle/>
          <a:p>
            <a:r>
              <a:rPr lang="en-US"/>
              <a:t>Move away from using </a:t>
            </a:r>
            <a:r>
              <a:rPr lang="en-US" err="1"/>
              <a:t>BinaryFormatter</a:t>
            </a:r>
            <a:endParaRPr lang="en-US"/>
          </a:p>
        </p:txBody>
      </p:sp>
      <p:sp>
        <p:nvSpPr>
          <p:cNvPr id="5" name="Text Placeholder 4">
            <a:extLst>
              <a:ext uri="{FF2B5EF4-FFF2-40B4-BE49-F238E27FC236}">
                <a16:creationId xmlns:a16="http://schemas.microsoft.com/office/drawing/2014/main" id="{1CEE1A4B-CE7B-BA3E-9772-E971E354E198}"/>
              </a:ext>
            </a:extLst>
          </p:cNvPr>
          <p:cNvSpPr>
            <a:spLocks noGrp="1"/>
          </p:cNvSpPr>
          <p:nvPr>
            <p:ph type="body" sz="quarter" idx="14"/>
          </p:nvPr>
        </p:nvSpPr>
        <p:spPr>
          <a:xfrm>
            <a:off x="570677" y="1988333"/>
            <a:ext cx="7215372" cy="2529923"/>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dirty="0"/>
              <a:t>.NET has moved away from using </a:t>
            </a:r>
            <a:r>
              <a:rPr lang="en-US" dirty="0" err="1"/>
              <a:t>BinaryFormatter</a:t>
            </a:r>
            <a:r>
              <a:rPr lang="en-US" dirty="0"/>
              <a:t> for security reasons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dirty="0"/>
              <a:t>We recommend use of alternative data serialization mechanisms which are more secure such as </a:t>
            </a:r>
            <a:r>
              <a:rPr lang="en-US" dirty="0" err="1"/>
              <a:t>XmlSerializer</a:t>
            </a:r>
            <a:r>
              <a:rPr lang="en-US" dirty="0"/>
              <a:t>, </a:t>
            </a:r>
            <a:r>
              <a:rPr lang="en-US" dirty="0" err="1"/>
              <a:t>DataContractSerializer</a:t>
            </a:r>
            <a:r>
              <a:rPr lang="en-US" dirty="0"/>
              <a:t>, </a:t>
            </a:r>
            <a:r>
              <a:rPr lang="en-US" dirty="0" err="1"/>
              <a:t>BinaryReader</a:t>
            </a:r>
            <a:r>
              <a:rPr lang="en-US" dirty="0"/>
              <a:t> and </a:t>
            </a:r>
            <a:r>
              <a:rPr lang="en-US" dirty="0" err="1"/>
              <a:t>BinaryWriter</a:t>
            </a:r>
            <a:endParaRPr lang="en-US"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dirty="0"/>
              <a:t>With .NET9 release, </a:t>
            </a:r>
            <a:r>
              <a:rPr lang="en-US" dirty="0" err="1"/>
              <a:t>BinaryFormatter</a:t>
            </a:r>
            <a:r>
              <a:rPr lang="en-US" dirty="0"/>
              <a:t> is marked as an opt-in dependency.</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dirty="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b="1" dirty="0">
                <a:solidFill>
                  <a:schemeClr val="accent3">
                    <a:lumMod val="75000"/>
                  </a:schemeClr>
                </a:solidFill>
              </a:rPr>
              <a:t>NOT RECOMMENDED</a:t>
            </a:r>
            <a:r>
              <a:rPr lang="en-US" b="1" i="1" dirty="0">
                <a:solidFill>
                  <a:schemeClr val="accent3">
                    <a:lumMod val="75000"/>
                  </a:schemeClr>
                </a:solidFill>
              </a:rPr>
              <a:t> </a:t>
            </a:r>
            <a:r>
              <a:rPr lang="en-US" b="1" dirty="0">
                <a:solidFill>
                  <a:schemeClr val="accent3">
                    <a:lumMod val="75000"/>
                  </a:schemeClr>
                </a:solidFill>
              </a:rPr>
              <a:t>!!</a:t>
            </a:r>
            <a:r>
              <a:rPr lang="en-US" dirty="0">
                <a:solidFill>
                  <a:schemeClr val="accent3">
                    <a:lumMod val="75000"/>
                  </a:schemeClr>
                </a:solidFill>
              </a:rPr>
              <a:t> </a:t>
            </a:r>
            <a:r>
              <a:rPr lang="en-US" dirty="0"/>
              <a:t>- For extreme cases, where </a:t>
            </a:r>
            <a:r>
              <a:rPr lang="en-US" dirty="0" err="1"/>
              <a:t>BinaryFormatter</a:t>
            </a:r>
            <a:r>
              <a:rPr lang="en-US" dirty="0"/>
              <a:t> usage cannot be removed, you can install </a:t>
            </a:r>
            <a:r>
              <a:rPr lang="en-US" i="1" dirty="0" err="1"/>
              <a:t>System.Runtime.Serialization.Formatters</a:t>
            </a:r>
            <a:r>
              <a:rPr lang="en-US" i="1" dirty="0"/>
              <a:t>  </a:t>
            </a:r>
            <a:r>
              <a:rPr lang="en-US" dirty="0"/>
              <a:t>and add the following property to the </a:t>
            </a:r>
            <a:r>
              <a:rPr lang="en-US" dirty="0" err="1"/>
              <a:t>csproj</a:t>
            </a:r>
            <a:r>
              <a:rPr lang="en-US" dirty="0"/>
              <a:t> </a:t>
            </a:r>
            <a:r>
              <a:rPr lang="en-US" i="1" dirty="0"/>
              <a:t>&lt;</a:t>
            </a:r>
            <a:r>
              <a:rPr lang="en-US" i="1" dirty="0" err="1"/>
              <a:t>EnableUnsafeBinaryFormatterSerialization</a:t>
            </a:r>
            <a:r>
              <a:rPr lang="en-US" i="1" dirty="0"/>
              <a:t>&gt;true&lt;</a:t>
            </a:r>
            <a:r>
              <a:rPr lang="en-US" i="1" dirty="0" err="1"/>
              <a:t>EnableUnsafeBinaryFormatterSerialization</a:t>
            </a:r>
            <a:r>
              <a:rPr lang="en-US" i="1" dirty="0"/>
              <a:t>&gt;</a:t>
            </a:r>
          </a:p>
        </p:txBody>
      </p:sp>
      <p:sp>
        <p:nvSpPr>
          <p:cNvPr id="10" name="Graphic 36" descr="Dismiss Circle&#10;Keyword: fluent-icon;&#10;Metaphor: x, close, cancel, remove;&#10;&#10;Used in scenarios where UI is closed, dismissed, or removed.">
            <a:extLst>
              <a:ext uri="{FF2B5EF4-FFF2-40B4-BE49-F238E27FC236}">
                <a16:creationId xmlns:a16="http://schemas.microsoft.com/office/drawing/2014/main" id="{B8ED9318-B035-6501-1B16-D17FC431CAFB}"/>
              </a:ext>
            </a:extLst>
          </p:cNvPr>
          <p:cNvSpPr/>
          <p:nvPr/>
        </p:nvSpPr>
        <p:spPr>
          <a:xfrm>
            <a:off x="8370215" y="1631745"/>
            <a:ext cx="2396108" cy="2276577"/>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34242 h 547879"/>
              <a:gd name="connsiteX6" fmla="*/ 34242 w 547879"/>
              <a:gd name="connsiteY6" fmla="*/ 273940 h 547879"/>
              <a:gd name="connsiteX7" fmla="*/ 273940 w 547879"/>
              <a:gd name="connsiteY7" fmla="*/ 513637 h 547879"/>
              <a:gd name="connsiteX8" fmla="*/ 513637 w 547879"/>
              <a:gd name="connsiteY8" fmla="*/ 273940 h 547879"/>
              <a:gd name="connsiteX9" fmla="*/ 273940 w 547879"/>
              <a:gd name="connsiteY9" fmla="*/ 34242 h 547879"/>
              <a:gd name="connsiteX10" fmla="*/ 188777 w 547879"/>
              <a:gd name="connsiteY10" fmla="*/ 164706 h 547879"/>
              <a:gd name="connsiteX11" fmla="*/ 190167 w 547879"/>
              <a:gd name="connsiteY11" fmla="*/ 165954 h 547879"/>
              <a:gd name="connsiteX12" fmla="*/ 273940 w 547879"/>
              <a:gd name="connsiteY12" fmla="*/ 249737 h 547879"/>
              <a:gd name="connsiteX13" fmla="*/ 357712 w 547879"/>
              <a:gd name="connsiteY13" fmla="*/ 165954 h 547879"/>
              <a:gd name="connsiteX14" fmla="*/ 380535 w 547879"/>
              <a:gd name="connsiteY14" fmla="*/ 164706 h 547879"/>
              <a:gd name="connsiteX15" fmla="*/ 381925 w 547879"/>
              <a:gd name="connsiteY15" fmla="*/ 165954 h 547879"/>
              <a:gd name="connsiteX16" fmla="*/ 383173 w 547879"/>
              <a:gd name="connsiteY16" fmla="*/ 188777 h 547879"/>
              <a:gd name="connsiteX17" fmla="*/ 381925 w 547879"/>
              <a:gd name="connsiteY17" fmla="*/ 190167 h 547879"/>
              <a:gd name="connsiteX18" fmla="*/ 298142 w 547879"/>
              <a:gd name="connsiteY18" fmla="*/ 273940 h 547879"/>
              <a:gd name="connsiteX19" fmla="*/ 381925 w 547879"/>
              <a:gd name="connsiteY19" fmla="*/ 357712 h 547879"/>
              <a:gd name="connsiteX20" fmla="*/ 383173 w 547879"/>
              <a:gd name="connsiteY20" fmla="*/ 380535 h 547879"/>
              <a:gd name="connsiteX21" fmla="*/ 381925 w 547879"/>
              <a:gd name="connsiteY21" fmla="*/ 381925 h 547879"/>
              <a:gd name="connsiteX22" fmla="*/ 359102 w 547879"/>
              <a:gd name="connsiteY22" fmla="*/ 383173 h 547879"/>
              <a:gd name="connsiteX23" fmla="*/ 357712 w 547879"/>
              <a:gd name="connsiteY23" fmla="*/ 381925 h 547879"/>
              <a:gd name="connsiteX24" fmla="*/ 273940 w 547879"/>
              <a:gd name="connsiteY24" fmla="*/ 298142 h 547879"/>
              <a:gd name="connsiteX25" fmla="*/ 190167 w 547879"/>
              <a:gd name="connsiteY25" fmla="*/ 381925 h 547879"/>
              <a:gd name="connsiteX26" fmla="*/ 167344 w 547879"/>
              <a:gd name="connsiteY26" fmla="*/ 383173 h 547879"/>
              <a:gd name="connsiteX27" fmla="*/ 165954 w 547879"/>
              <a:gd name="connsiteY27" fmla="*/ 381925 h 547879"/>
              <a:gd name="connsiteX28" fmla="*/ 164706 w 547879"/>
              <a:gd name="connsiteY28" fmla="*/ 359102 h 547879"/>
              <a:gd name="connsiteX29" fmla="*/ 165954 w 547879"/>
              <a:gd name="connsiteY29" fmla="*/ 357712 h 547879"/>
              <a:gd name="connsiteX30" fmla="*/ 249737 w 547879"/>
              <a:gd name="connsiteY30" fmla="*/ 273940 h 547879"/>
              <a:gd name="connsiteX31" fmla="*/ 165954 w 547879"/>
              <a:gd name="connsiteY31" fmla="*/ 190167 h 547879"/>
              <a:gd name="connsiteX32" fmla="*/ 164706 w 547879"/>
              <a:gd name="connsiteY32" fmla="*/ 167344 h 547879"/>
              <a:gd name="connsiteX33" fmla="*/ 165954 w 547879"/>
              <a:gd name="connsiteY33" fmla="*/ 165954 h 547879"/>
              <a:gd name="connsiteX34" fmla="*/ 188777 w 547879"/>
              <a:gd name="connsiteY34" fmla="*/ 164706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879" h="547879">
                <a:moveTo>
                  <a:pt x="273940" y="0"/>
                </a:moveTo>
                <a:cubicBezTo>
                  <a:pt x="425232" y="0"/>
                  <a:pt x="547879" y="122647"/>
                  <a:pt x="547879" y="273940"/>
                </a:cubicBezTo>
                <a:cubicBezTo>
                  <a:pt x="547879" y="425232"/>
                  <a:pt x="425232" y="547879"/>
                  <a:pt x="273940" y="547879"/>
                </a:cubicBezTo>
                <a:cubicBezTo>
                  <a:pt x="122647" y="547879"/>
                  <a:pt x="0" y="425232"/>
                  <a:pt x="0" y="273940"/>
                </a:cubicBezTo>
                <a:cubicBezTo>
                  <a:pt x="0" y="122647"/>
                  <a:pt x="122647" y="0"/>
                  <a:pt x="273940" y="0"/>
                </a:cubicBezTo>
                <a:close/>
                <a:moveTo>
                  <a:pt x="273940" y="34242"/>
                </a:moveTo>
                <a:cubicBezTo>
                  <a:pt x="141558" y="34242"/>
                  <a:pt x="34242" y="141558"/>
                  <a:pt x="34242" y="273940"/>
                </a:cubicBezTo>
                <a:cubicBezTo>
                  <a:pt x="34242" y="406321"/>
                  <a:pt x="141558" y="513637"/>
                  <a:pt x="273940" y="513637"/>
                </a:cubicBezTo>
                <a:cubicBezTo>
                  <a:pt x="406321" y="513637"/>
                  <a:pt x="513637" y="406321"/>
                  <a:pt x="513637" y="273940"/>
                </a:cubicBezTo>
                <a:cubicBezTo>
                  <a:pt x="513637" y="141558"/>
                  <a:pt x="406321" y="34242"/>
                  <a:pt x="273940" y="34242"/>
                </a:cubicBezTo>
                <a:close/>
                <a:moveTo>
                  <a:pt x="188777" y="164706"/>
                </a:moveTo>
                <a:lnTo>
                  <a:pt x="190167" y="165954"/>
                </a:lnTo>
                <a:lnTo>
                  <a:pt x="273940" y="249737"/>
                </a:lnTo>
                <a:lnTo>
                  <a:pt x="357712" y="165954"/>
                </a:lnTo>
                <a:cubicBezTo>
                  <a:pt x="363952" y="159714"/>
                  <a:pt x="373811" y="159297"/>
                  <a:pt x="380535" y="164706"/>
                </a:cubicBezTo>
                <a:lnTo>
                  <a:pt x="381925" y="165954"/>
                </a:lnTo>
                <a:cubicBezTo>
                  <a:pt x="388166" y="172194"/>
                  <a:pt x="388582" y="182053"/>
                  <a:pt x="383173" y="188777"/>
                </a:cubicBezTo>
                <a:lnTo>
                  <a:pt x="381925" y="190167"/>
                </a:lnTo>
                <a:lnTo>
                  <a:pt x="298142" y="273940"/>
                </a:lnTo>
                <a:lnTo>
                  <a:pt x="381925" y="357712"/>
                </a:lnTo>
                <a:cubicBezTo>
                  <a:pt x="388166" y="363952"/>
                  <a:pt x="388582" y="373811"/>
                  <a:pt x="383173" y="380535"/>
                </a:cubicBezTo>
                <a:lnTo>
                  <a:pt x="381925" y="381925"/>
                </a:lnTo>
                <a:cubicBezTo>
                  <a:pt x="375685" y="388166"/>
                  <a:pt x="365826" y="388582"/>
                  <a:pt x="359102" y="383173"/>
                </a:cubicBezTo>
                <a:lnTo>
                  <a:pt x="357712" y="381925"/>
                </a:lnTo>
                <a:lnTo>
                  <a:pt x="273940" y="298142"/>
                </a:lnTo>
                <a:lnTo>
                  <a:pt x="190167" y="381925"/>
                </a:lnTo>
                <a:cubicBezTo>
                  <a:pt x="183927" y="388166"/>
                  <a:pt x="174068" y="388582"/>
                  <a:pt x="167344" y="383173"/>
                </a:cubicBezTo>
                <a:lnTo>
                  <a:pt x="165954" y="381925"/>
                </a:lnTo>
                <a:cubicBezTo>
                  <a:pt x="159714" y="375685"/>
                  <a:pt x="159297" y="365826"/>
                  <a:pt x="164706" y="359102"/>
                </a:cubicBezTo>
                <a:lnTo>
                  <a:pt x="165954" y="357712"/>
                </a:lnTo>
                <a:lnTo>
                  <a:pt x="249737" y="273940"/>
                </a:lnTo>
                <a:lnTo>
                  <a:pt x="165954" y="190167"/>
                </a:lnTo>
                <a:cubicBezTo>
                  <a:pt x="159714" y="183927"/>
                  <a:pt x="159297" y="174068"/>
                  <a:pt x="164706" y="167344"/>
                </a:cubicBezTo>
                <a:lnTo>
                  <a:pt x="165954" y="165954"/>
                </a:lnTo>
                <a:cubicBezTo>
                  <a:pt x="172194" y="159714"/>
                  <a:pt x="182053" y="159297"/>
                  <a:pt x="188777" y="164706"/>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3694143233"/>
      </p:ext>
    </p:extLst>
  </p:cSld>
  <p:clrMapOvr>
    <a:masterClrMapping/>
  </p:clrMapOvr>
  <p:transition>
    <p:fade/>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B6431-7428-6672-73A3-DD1E85166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212F7-6ED8-0826-A684-5775CD965CF2}"/>
              </a:ext>
            </a:extLst>
          </p:cNvPr>
          <p:cNvSpPr>
            <a:spLocks noGrp="1"/>
          </p:cNvSpPr>
          <p:nvPr>
            <p:ph type="title"/>
          </p:nvPr>
        </p:nvSpPr>
        <p:spPr>
          <a:xfrm>
            <a:off x="567800" y="2813447"/>
            <a:ext cx="3581402" cy="1231106"/>
          </a:xfrm>
        </p:spPr>
        <p:txBody>
          <a:bodyPr/>
          <a:lstStyle/>
          <a:p>
            <a:r>
              <a:rPr lang="en-US"/>
              <a:t>.NET 10 &amp; Beyond</a:t>
            </a:r>
          </a:p>
        </p:txBody>
      </p:sp>
      <p:sp>
        <p:nvSpPr>
          <p:cNvPr id="3" name="Text Placeholder 2">
            <a:extLst>
              <a:ext uri="{FF2B5EF4-FFF2-40B4-BE49-F238E27FC236}">
                <a16:creationId xmlns:a16="http://schemas.microsoft.com/office/drawing/2014/main" id="{FAD1F5A2-2C9C-2A99-B20F-C67AAA658FA1}"/>
              </a:ext>
            </a:extLst>
          </p:cNvPr>
          <p:cNvSpPr>
            <a:spLocks noGrp="1"/>
          </p:cNvSpPr>
          <p:nvPr>
            <p:ph type="body" sz="quarter" idx="20"/>
          </p:nvPr>
        </p:nvSpPr>
        <p:spPr/>
        <p:txBody>
          <a:bodyPr/>
          <a:lstStyle/>
          <a:p>
            <a:r>
              <a:rPr lang="en-US"/>
              <a:t>Better performance</a:t>
            </a:r>
          </a:p>
        </p:txBody>
      </p:sp>
      <p:sp>
        <p:nvSpPr>
          <p:cNvPr id="5" name="Text Placeholder 4">
            <a:extLst>
              <a:ext uri="{FF2B5EF4-FFF2-40B4-BE49-F238E27FC236}">
                <a16:creationId xmlns:a16="http://schemas.microsoft.com/office/drawing/2014/main" id="{15C54222-298E-5B84-5EC8-D666D72C2C50}"/>
              </a:ext>
            </a:extLst>
          </p:cNvPr>
          <p:cNvSpPr>
            <a:spLocks noGrp="1"/>
          </p:cNvSpPr>
          <p:nvPr>
            <p:ph type="body" sz="quarter" idx="22"/>
          </p:nvPr>
        </p:nvSpPr>
        <p:spPr/>
        <p:txBody>
          <a:bodyPr/>
          <a:lstStyle/>
          <a:p>
            <a:r>
              <a:rPr lang="en-US"/>
              <a:t>Improving fundamentals</a:t>
            </a:r>
          </a:p>
        </p:txBody>
      </p:sp>
      <p:sp>
        <p:nvSpPr>
          <p:cNvPr id="7" name="Text Placeholder 6">
            <a:extLst>
              <a:ext uri="{FF2B5EF4-FFF2-40B4-BE49-F238E27FC236}">
                <a16:creationId xmlns:a16="http://schemas.microsoft.com/office/drawing/2014/main" id="{2C3A35BD-7812-B669-E53F-D1770E97B667}"/>
              </a:ext>
            </a:extLst>
          </p:cNvPr>
          <p:cNvSpPr>
            <a:spLocks noGrp="1"/>
          </p:cNvSpPr>
          <p:nvPr>
            <p:ph type="body" sz="quarter" idx="24"/>
          </p:nvPr>
        </p:nvSpPr>
        <p:spPr>
          <a:xfrm>
            <a:off x="7228847" y="4477881"/>
            <a:ext cx="3597649" cy="553998"/>
          </a:xfrm>
        </p:spPr>
        <p:txBody>
          <a:bodyPr/>
          <a:lstStyle/>
          <a:p>
            <a:r>
              <a:rPr lang="en-US"/>
              <a:t>Developer productivity enhancements</a:t>
            </a:r>
          </a:p>
        </p:txBody>
      </p:sp>
      <p:sp>
        <p:nvSpPr>
          <p:cNvPr id="4"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C1E01A51-59C4-F072-2401-FDE266222B41}"/>
              </a:ext>
            </a:extLst>
          </p:cNvPr>
          <p:cNvSpPr/>
          <p:nvPr/>
        </p:nvSpPr>
        <p:spPr>
          <a:xfrm>
            <a:off x="6410026" y="1850722"/>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 name="Graphic 12" descr="Arrow Trending Lines&#10;Keyword: fluent-icon;&#10;Metaphor: arrow, direction, growth, ascending, data;&#10;Direction: mirror;&#10;&#10;Used to indicate growth.">
            <a:extLst>
              <a:ext uri="{FF2B5EF4-FFF2-40B4-BE49-F238E27FC236}">
                <a16:creationId xmlns:a16="http://schemas.microsoft.com/office/drawing/2014/main" id="{311D956A-AD89-A5B7-C389-4F85517FD245}"/>
              </a:ext>
            </a:extLst>
          </p:cNvPr>
          <p:cNvSpPr/>
          <p:nvPr/>
        </p:nvSpPr>
        <p:spPr>
          <a:xfrm>
            <a:off x="6437409" y="3155059"/>
            <a:ext cx="520496" cy="547879"/>
          </a:xfrm>
          <a:custGeom>
            <a:avLst/>
            <a:gdLst>
              <a:gd name="connsiteX0" fmla="*/ 376637 w 520496"/>
              <a:gd name="connsiteY0" fmla="*/ 0 h 547879"/>
              <a:gd name="connsiteX1" fmla="*/ 501383 w 520496"/>
              <a:gd name="connsiteY1" fmla="*/ 14 h 547879"/>
              <a:gd name="connsiteX2" fmla="*/ 504131 w 520496"/>
              <a:gd name="connsiteY2" fmla="*/ 396 h 547879"/>
              <a:gd name="connsiteX3" fmla="*/ 506838 w 520496"/>
              <a:gd name="connsiteY3" fmla="*/ 1152 h 547879"/>
              <a:gd name="connsiteX4" fmla="*/ 508489 w 520496"/>
              <a:gd name="connsiteY4" fmla="*/ 1852 h 547879"/>
              <a:gd name="connsiteX5" fmla="*/ 514480 w 520496"/>
              <a:gd name="connsiteY5" fmla="*/ 5982 h 547879"/>
              <a:gd name="connsiteX6" fmla="*/ 515595 w 520496"/>
              <a:gd name="connsiteY6" fmla="*/ 7188 h 547879"/>
              <a:gd name="connsiteX7" fmla="*/ 516787 w 520496"/>
              <a:gd name="connsiteY7" fmla="*/ 8733 h 547879"/>
              <a:gd name="connsiteX8" fmla="*/ 518272 w 520496"/>
              <a:gd name="connsiteY8" fmla="*/ 11201 h 547879"/>
              <a:gd name="connsiteX9" fmla="*/ 519332 w 520496"/>
              <a:gd name="connsiteY9" fmla="*/ 13676 h 547879"/>
              <a:gd name="connsiteX10" fmla="*/ 519855 w 520496"/>
              <a:gd name="connsiteY10" fmla="*/ 15431 h 547879"/>
              <a:gd name="connsiteX11" fmla="*/ 520228 w 520496"/>
              <a:gd name="connsiteY11" fmla="*/ 17184 h 547879"/>
              <a:gd name="connsiteX12" fmla="*/ 520485 w 520496"/>
              <a:gd name="connsiteY12" fmla="*/ 19765 h 547879"/>
              <a:gd name="connsiteX13" fmla="*/ 520496 w 520496"/>
              <a:gd name="connsiteY13" fmla="*/ 143925 h 547879"/>
              <a:gd name="connsiteX14" fmla="*/ 499951 w 520496"/>
              <a:gd name="connsiteY14" fmla="*/ 164470 h 547879"/>
              <a:gd name="connsiteX15" fmla="*/ 479594 w 520496"/>
              <a:gd name="connsiteY15" fmla="*/ 146713 h 547879"/>
              <a:gd name="connsiteX16" fmla="*/ 479405 w 520496"/>
              <a:gd name="connsiteY16" fmla="*/ 143925 h 547879"/>
              <a:gd name="connsiteX17" fmla="*/ 479394 w 520496"/>
              <a:gd name="connsiteY17" fmla="*/ 70101 h 547879"/>
              <a:gd name="connsiteX18" fmla="*/ 302996 w 520496"/>
              <a:gd name="connsiteY18" fmla="*/ 246537 h 547879"/>
              <a:gd name="connsiteX19" fmla="*/ 276243 w 520496"/>
              <a:gd name="connsiteY19" fmla="*/ 248529 h 547879"/>
              <a:gd name="connsiteX20" fmla="*/ 273940 w 520496"/>
              <a:gd name="connsiteY20" fmla="*/ 246540 h 547879"/>
              <a:gd name="connsiteX21" fmla="*/ 190927 w 520496"/>
              <a:gd name="connsiteY21" fmla="*/ 166808 h 547879"/>
              <a:gd name="connsiteX22" fmla="*/ 35073 w 520496"/>
              <a:gd name="connsiteY22" fmla="*/ 322662 h 547879"/>
              <a:gd name="connsiteX23" fmla="*/ 6018 w 520496"/>
              <a:gd name="connsiteY23" fmla="*/ 322662 h 547879"/>
              <a:gd name="connsiteX24" fmla="*/ 4028 w 520496"/>
              <a:gd name="connsiteY24" fmla="*/ 295912 h 547879"/>
              <a:gd name="connsiteX25" fmla="*/ 6018 w 520496"/>
              <a:gd name="connsiteY25" fmla="*/ 293606 h 547879"/>
              <a:gd name="connsiteX26" fmla="*/ 176399 w 520496"/>
              <a:gd name="connsiteY26" fmla="*/ 123225 h 547879"/>
              <a:gd name="connsiteX27" fmla="*/ 203151 w 520496"/>
              <a:gd name="connsiteY27" fmla="*/ 121236 h 547879"/>
              <a:gd name="connsiteX28" fmla="*/ 205455 w 520496"/>
              <a:gd name="connsiteY28" fmla="*/ 123225 h 547879"/>
              <a:gd name="connsiteX29" fmla="*/ 288467 w 520496"/>
              <a:gd name="connsiteY29" fmla="*/ 202956 h 547879"/>
              <a:gd name="connsiteX30" fmla="*/ 450302 w 520496"/>
              <a:gd name="connsiteY30" fmla="*/ 41091 h 547879"/>
              <a:gd name="connsiteX31" fmla="*/ 376637 w 520496"/>
              <a:gd name="connsiteY31" fmla="*/ 41091 h 547879"/>
              <a:gd name="connsiteX32" fmla="*/ 356280 w 520496"/>
              <a:gd name="connsiteY32" fmla="*/ 23333 h 547879"/>
              <a:gd name="connsiteX33" fmla="*/ 356091 w 520496"/>
              <a:gd name="connsiteY33" fmla="*/ 20545 h 547879"/>
              <a:gd name="connsiteX34" fmla="*/ 373851 w 520496"/>
              <a:gd name="connsiteY34" fmla="*/ 188 h 547879"/>
              <a:gd name="connsiteX35" fmla="*/ 376637 w 520496"/>
              <a:gd name="connsiteY35" fmla="*/ 0 h 547879"/>
              <a:gd name="connsiteX36" fmla="*/ 20545 w 520496"/>
              <a:gd name="connsiteY36" fmla="*/ 410909 h 547879"/>
              <a:gd name="connsiteX37" fmla="*/ 41091 w 520496"/>
              <a:gd name="connsiteY37" fmla="*/ 431455 h 547879"/>
              <a:gd name="connsiteX38" fmla="*/ 41091 w 520496"/>
              <a:gd name="connsiteY38" fmla="*/ 527334 h 547879"/>
              <a:gd name="connsiteX39" fmla="*/ 20545 w 520496"/>
              <a:gd name="connsiteY39" fmla="*/ 547879 h 547879"/>
              <a:gd name="connsiteX40" fmla="*/ 0 w 520496"/>
              <a:gd name="connsiteY40" fmla="*/ 527334 h 547879"/>
              <a:gd name="connsiteX41" fmla="*/ 0 w 520496"/>
              <a:gd name="connsiteY41" fmla="*/ 431455 h 547879"/>
              <a:gd name="connsiteX42" fmla="*/ 20545 w 520496"/>
              <a:gd name="connsiteY42" fmla="*/ 410909 h 547879"/>
              <a:gd name="connsiteX43" fmla="*/ 178061 w 520496"/>
              <a:gd name="connsiteY43" fmla="*/ 321879 h 547879"/>
              <a:gd name="connsiteX44" fmla="*/ 157515 w 520496"/>
              <a:gd name="connsiteY44" fmla="*/ 301334 h 547879"/>
              <a:gd name="connsiteX45" fmla="*/ 136970 w 520496"/>
              <a:gd name="connsiteY45" fmla="*/ 321879 h 547879"/>
              <a:gd name="connsiteX46" fmla="*/ 136970 w 520496"/>
              <a:gd name="connsiteY46" fmla="*/ 527334 h 547879"/>
              <a:gd name="connsiteX47" fmla="*/ 157515 w 520496"/>
              <a:gd name="connsiteY47" fmla="*/ 547879 h 547879"/>
              <a:gd name="connsiteX48" fmla="*/ 178061 w 520496"/>
              <a:gd name="connsiteY48" fmla="*/ 527334 h 547879"/>
              <a:gd name="connsiteX49" fmla="*/ 178061 w 520496"/>
              <a:gd name="connsiteY49" fmla="*/ 321879 h 547879"/>
              <a:gd name="connsiteX50" fmla="*/ 294485 w 520496"/>
              <a:gd name="connsiteY50" fmla="*/ 356121 h 547879"/>
              <a:gd name="connsiteX51" fmla="*/ 315031 w 520496"/>
              <a:gd name="connsiteY51" fmla="*/ 376667 h 547879"/>
              <a:gd name="connsiteX52" fmla="*/ 315031 w 520496"/>
              <a:gd name="connsiteY52" fmla="*/ 527334 h 547879"/>
              <a:gd name="connsiteX53" fmla="*/ 294485 w 520496"/>
              <a:gd name="connsiteY53" fmla="*/ 547879 h 547879"/>
              <a:gd name="connsiteX54" fmla="*/ 273940 w 520496"/>
              <a:gd name="connsiteY54" fmla="*/ 527334 h 547879"/>
              <a:gd name="connsiteX55" fmla="*/ 273940 w 520496"/>
              <a:gd name="connsiteY55" fmla="*/ 376667 h 547879"/>
              <a:gd name="connsiteX56" fmla="*/ 294485 w 520496"/>
              <a:gd name="connsiteY56" fmla="*/ 356121 h 547879"/>
              <a:gd name="connsiteX57" fmla="*/ 452000 w 520496"/>
              <a:gd name="connsiteY57" fmla="*/ 239697 h 547879"/>
              <a:gd name="connsiteX58" fmla="*/ 431455 w 520496"/>
              <a:gd name="connsiteY58" fmla="*/ 219152 h 547879"/>
              <a:gd name="connsiteX59" fmla="*/ 410909 w 520496"/>
              <a:gd name="connsiteY59" fmla="*/ 239697 h 547879"/>
              <a:gd name="connsiteX60" fmla="*/ 410909 w 520496"/>
              <a:gd name="connsiteY60" fmla="*/ 527334 h 547879"/>
              <a:gd name="connsiteX61" fmla="*/ 431455 w 520496"/>
              <a:gd name="connsiteY61" fmla="*/ 547879 h 547879"/>
              <a:gd name="connsiteX62" fmla="*/ 452000 w 520496"/>
              <a:gd name="connsiteY62" fmla="*/ 527334 h 547879"/>
              <a:gd name="connsiteX63" fmla="*/ 452000 w 520496"/>
              <a:gd name="connsiteY63" fmla="*/ 239697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0496" h="547879">
                <a:moveTo>
                  <a:pt x="376637" y="0"/>
                </a:moveTo>
                <a:lnTo>
                  <a:pt x="501383" y="14"/>
                </a:lnTo>
                <a:lnTo>
                  <a:pt x="504131" y="396"/>
                </a:lnTo>
                <a:lnTo>
                  <a:pt x="506838" y="1152"/>
                </a:lnTo>
                <a:lnTo>
                  <a:pt x="508489" y="1852"/>
                </a:lnTo>
                <a:cubicBezTo>
                  <a:pt x="510659" y="2807"/>
                  <a:pt x="512692" y="4195"/>
                  <a:pt x="514480" y="5982"/>
                </a:cubicBezTo>
                <a:lnTo>
                  <a:pt x="515595" y="7188"/>
                </a:lnTo>
                <a:lnTo>
                  <a:pt x="516787" y="8733"/>
                </a:lnTo>
                <a:lnTo>
                  <a:pt x="518272" y="11201"/>
                </a:lnTo>
                <a:lnTo>
                  <a:pt x="519332" y="13676"/>
                </a:lnTo>
                <a:lnTo>
                  <a:pt x="519855" y="15431"/>
                </a:lnTo>
                <a:lnTo>
                  <a:pt x="520228" y="17184"/>
                </a:lnTo>
                <a:lnTo>
                  <a:pt x="520485" y="19765"/>
                </a:lnTo>
                <a:lnTo>
                  <a:pt x="520496" y="143925"/>
                </a:lnTo>
                <a:cubicBezTo>
                  <a:pt x="520496" y="155272"/>
                  <a:pt x="511300" y="164470"/>
                  <a:pt x="499951" y="164470"/>
                </a:cubicBezTo>
                <a:cubicBezTo>
                  <a:pt x="489552" y="164470"/>
                  <a:pt x="480956" y="156741"/>
                  <a:pt x="479594" y="146713"/>
                </a:cubicBezTo>
                <a:lnTo>
                  <a:pt x="479405" y="143925"/>
                </a:lnTo>
                <a:lnTo>
                  <a:pt x="479394" y="70101"/>
                </a:lnTo>
                <a:lnTo>
                  <a:pt x="302996" y="246537"/>
                </a:lnTo>
                <a:cubicBezTo>
                  <a:pt x="295701" y="253832"/>
                  <a:pt x="284286" y="254495"/>
                  <a:pt x="276243" y="248529"/>
                </a:cubicBezTo>
                <a:lnTo>
                  <a:pt x="273940" y="246540"/>
                </a:lnTo>
                <a:lnTo>
                  <a:pt x="190927" y="166808"/>
                </a:lnTo>
                <a:lnTo>
                  <a:pt x="35073" y="322662"/>
                </a:lnTo>
                <a:cubicBezTo>
                  <a:pt x="27050" y="330686"/>
                  <a:pt x="14041" y="330686"/>
                  <a:pt x="6018" y="322662"/>
                </a:cubicBezTo>
                <a:cubicBezTo>
                  <a:pt x="-1277" y="315367"/>
                  <a:pt x="-1939" y="303955"/>
                  <a:pt x="4028" y="295912"/>
                </a:cubicBezTo>
                <a:lnTo>
                  <a:pt x="6018" y="293606"/>
                </a:lnTo>
                <a:lnTo>
                  <a:pt x="176399" y="123225"/>
                </a:lnTo>
                <a:cubicBezTo>
                  <a:pt x="183693" y="115931"/>
                  <a:pt x="195108" y="115268"/>
                  <a:pt x="203151" y="121236"/>
                </a:cubicBezTo>
                <a:lnTo>
                  <a:pt x="205455" y="123225"/>
                </a:lnTo>
                <a:lnTo>
                  <a:pt x="288467" y="202956"/>
                </a:lnTo>
                <a:lnTo>
                  <a:pt x="450302" y="41091"/>
                </a:lnTo>
                <a:lnTo>
                  <a:pt x="376637" y="41091"/>
                </a:lnTo>
                <a:cubicBezTo>
                  <a:pt x="366235" y="41091"/>
                  <a:pt x="357639" y="33362"/>
                  <a:pt x="356280" y="23333"/>
                </a:cubicBezTo>
                <a:lnTo>
                  <a:pt x="356091" y="20545"/>
                </a:lnTo>
                <a:cubicBezTo>
                  <a:pt x="356091" y="10144"/>
                  <a:pt x="363822" y="1548"/>
                  <a:pt x="373851" y="188"/>
                </a:cubicBezTo>
                <a:lnTo>
                  <a:pt x="376637" y="0"/>
                </a:lnTo>
                <a:close/>
                <a:moveTo>
                  <a:pt x="20545" y="410909"/>
                </a:moveTo>
                <a:cubicBezTo>
                  <a:pt x="31892" y="410909"/>
                  <a:pt x="41091" y="420108"/>
                  <a:pt x="41091" y="431455"/>
                </a:cubicBezTo>
                <a:lnTo>
                  <a:pt x="41091" y="527334"/>
                </a:lnTo>
                <a:cubicBezTo>
                  <a:pt x="41091" y="538680"/>
                  <a:pt x="31892" y="547879"/>
                  <a:pt x="20545" y="547879"/>
                </a:cubicBezTo>
                <a:cubicBezTo>
                  <a:pt x="9199" y="547879"/>
                  <a:pt x="0" y="538680"/>
                  <a:pt x="0" y="527334"/>
                </a:cubicBezTo>
                <a:lnTo>
                  <a:pt x="0" y="431455"/>
                </a:lnTo>
                <a:cubicBezTo>
                  <a:pt x="0" y="420108"/>
                  <a:pt x="9199" y="410909"/>
                  <a:pt x="20545" y="410909"/>
                </a:cubicBezTo>
                <a:close/>
                <a:moveTo>
                  <a:pt x="178061" y="321879"/>
                </a:moveTo>
                <a:cubicBezTo>
                  <a:pt x="178061" y="310532"/>
                  <a:pt x="168862" y="301334"/>
                  <a:pt x="157515" y="301334"/>
                </a:cubicBezTo>
                <a:cubicBezTo>
                  <a:pt x="146168" y="301334"/>
                  <a:pt x="136970" y="310532"/>
                  <a:pt x="136970" y="321879"/>
                </a:cubicBezTo>
                <a:lnTo>
                  <a:pt x="136970" y="527334"/>
                </a:lnTo>
                <a:cubicBezTo>
                  <a:pt x="136970" y="538680"/>
                  <a:pt x="146168" y="547879"/>
                  <a:pt x="157515" y="547879"/>
                </a:cubicBezTo>
                <a:cubicBezTo>
                  <a:pt x="168862" y="547879"/>
                  <a:pt x="178061" y="538680"/>
                  <a:pt x="178061" y="527334"/>
                </a:cubicBezTo>
                <a:lnTo>
                  <a:pt x="178061" y="321879"/>
                </a:lnTo>
                <a:close/>
                <a:moveTo>
                  <a:pt x="294485" y="356121"/>
                </a:moveTo>
                <a:cubicBezTo>
                  <a:pt x="305832" y="356121"/>
                  <a:pt x="315031" y="365320"/>
                  <a:pt x="315031" y="376667"/>
                </a:cubicBezTo>
                <a:lnTo>
                  <a:pt x="315031" y="527334"/>
                </a:lnTo>
                <a:cubicBezTo>
                  <a:pt x="315031" y="538680"/>
                  <a:pt x="305832" y="547879"/>
                  <a:pt x="294485" y="547879"/>
                </a:cubicBezTo>
                <a:cubicBezTo>
                  <a:pt x="283139" y="547879"/>
                  <a:pt x="273940" y="538680"/>
                  <a:pt x="273940" y="527334"/>
                </a:cubicBezTo>
                <a:lnTo>
                  <a:pt x="273940" y="376667"/>
                </a:lnTo>
                <a:cubicBezTo>
                  <a:pt x="273940" y="365320"/>
                  <a:pt x="283139" y="356121"/>
                  <a:pt x="294485" y="356121"/>
                </a:cubicBezTo>
                <a:close/>
                <a:moveTo>
                  <a:pt x="452000" y="239697"/>
                </a:moveTo>
                <a:cubicBezTo>
                  <a:pt x="452000" y="228351"/>
                  <a:pt x="442801" y="219152"/>
                  <a:pt x="431455" y="219152"/>
                </a:cubicBezTo>
                <a:cubicBezTo>
                  <a:pt x="420108" y="219152"/>
                  <a:pt x="410909" y="228351"/>
                  <a:pt x="410909" y="239697"/>
                </a:cubicBezTo>
                <a:lnTo>
                  <a:pt x="410909" y="527334"/>
                </a:lnTo>
                <a:cubicBezTo>
                  <a:pt x="410909" y="538680"/>
                  <a:pt x="420108" y="547879"/>
                  <a:pt x="431455" y="547879"/>
                </a:cubicBezTo>
                <a:cubicBezTo>
                  <a:pt x="442801" y="547879"/>
                  <a:pt x="452000" y="538680"/>
                  <a:pt x="452000" y="527334"/>
                </a:cubicBezTo>
                <a:lnTo>
                  <a:pt x="452000" y="239697"/>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2" name="Graphic 66" descr="Brain circuit&#10;Keyword: fluent-icon, outlook;&#10;Metaphor: think, ai;&#10;&#10;">
            <a:extLst>
              <a:ext uri="{FF2B5EF4-FFF2-40B4-BE49-F238E27FC236}">
                <a16:creationId xmlns:a16="http://schemas.microsoft.com/office/drawing/2014/main" id="{053DE2F3-3D82-8ABC-7F96-3E9EC1DF2F5A}"/>
              </a:ext>
            </a:extLst>
          </p:cNvPr>
          <p:cNvSpPr/>
          <p:nvPr/>
        </p:nvSpPr>
        <p:spPr>
          <a:xfrm>
            <a:off x="6437409" y="4490460"/>
            <a:ext cx="547518" cy="547611"/>
          </a:xfrm>
          <a:custGeom>
            <a:avLst/>
            <a:gdLst>
              <a:gd name="connsiteX0" fmla="*/ 140769 w 547518"/>
              <a:gd name="connsiteY0" fmla="*/ 27549 h 547611"/>
              <a:gd name="connsiteX1" fmla="*/ 222974 w 547518"/>
              <a:gd name="connsiteY1" fmla="*/ 0 h 547611"/>
              <a:gd name="connsiteX2" fmla="*/ 265889 w 547518"/>
              <a:gd name="connsiteY2" fmla="*/ 15748 h 547611"/>
              <a:gd name="connsiteX3" fmla="*/ 273759 w 547518"/>
              <a:gd name="connsiteY3" fmla="*/ 24090 h 547611"/>
              <a:gd name="connsiteX4" fmla="*/ 281630 w 547518"/>
              <a:gd name="connsiteY4" fmla="*/ 15748 h 547611"/>
              <a:gd name="connsiteX5" fmla="*/ 324545 w 547518"/>
              <a:gd name="connsiteY5" fmla="*/ 0 h 547611"/>
              <a:gd name="connsiteX6" fmla="*/ 406749 w 547518"/>
              <a:gd name="connsiteY6" fmla="*/ 27549 h 547611"/>
              <a:gd name="connsiteX7" fmla="*/ 443810 w 547518"/>
              <a:gd name="connsiteY7" fmla="*/ 83374 h 547611"/>
              <a:gd name="connsiteX8" fmla="*/ 473820 w 547518"/>
              <a:gd name="connsiteY8" fmla="*/ 98905 h 547611"/>
              <a:gd name="connsiteX9" fmla="*/ 502255 w 547518"/>
              <a:gd name="connsiteY9" fmla="*/ 147494 h 547611"/>
              <a:gd name="connsiteX10" fmla="*/ 510334 w 547518"/>
              <a:gd name="connsiteY10" fmla="*/ 207246 h 547611"/>
              <a:gd name="connsiteX11" fmla="*/ 505471 w 547518"/>
              <a:gd name="connsiteY11" fmla="*/ 238109 h 547611"/>
              <a:gd name="connsiteX12" fmla="*/ 507271 w 547518"/>
              <a:gd name="connsiteY12" fmla="*/ 238920 h 547611"/>
              <a:gd name="connsiteX13" fmla="*/ 531775 w 547518"/>
              <a:gd name="connsiteY13" fmla="*/ 261126 h 547611"/>
              <a:gd name="connsiteX14" fmla="*/ 547518 w 547518"/>
              <a:gd name="connsiteY14" fmla="*/ 341341 h 547611"/>
              <a:gd name="connsiteX15" fmla="*/ 512939 w 547518"/>
              <a:gd name="connsiteY15" fmla="*/ 424471 h 547611"/>
              <a:gd name="connsiteX16" fmla="*/ 478159 w 547518"/>
              <a:gd name="connsiteY16" fmla="*/ 443361 h 547611"/>
              <a:gd name="connsiteX17" fmla="*/ 450242 w 547518"/>
              <a:gd name="connsiteY17" fmla="*/ 501905 h 547611"/>
              <a:gd name="connsiteX18" fmla="*/ 358281 w 547518"/>
              <a:gd name="connsiteY18" fmla="*/ 547612 h 547611"/>
              <a:gd name="connsiteX19" fmla="*/ 282262 w 547518"/>
              <a:gd name="connsiteY19" fmla="*/ 511698 h 547611"/>
              <a:gd name="connsiteX20" fmla="*/ 273759 w 547518"/>
              <a:gd name="connsiteY20" fmla="*/ 501952 h 547611"/>
              <a:gd name="connsiteX21" fmla="*/ 265254 w 547518"/>
              <a:gd name="connsiteY21" fmla="*/ 511698 h 547611"/>
              <a:gd name="connsiteX22" fmla="*/ 189236 w 547518"/>
              <a:gd name="connsiteY22" fmla="*/ 547612 h 547611"/>
              <a:gd name="connsiteX23" fmla="*/ 97276 w 547518"/>
              <a:gd name="connsiteY23" fmla="*/ 501905 h 547611"/>
              <a:gd name="connsiteX24" fmla="*/ 69359 w 547518"/>
              <a:gd name="connsiteY24" fmla="*/ 443361 h 547611"/>
              <a:gd name="connsiteX25" fmla="*/ 34580 w 547518"/>
              <a:gd name="connsiteY25" fmla="*/ 424471 h 547611"/>
              <a:gd name="connsiteX26" fmla="*/ 0 w 547518"/>
              <a:gd name="connsiteY26" fmla="*/ 341341 h 547611"/>
              <a:gd name="connsiteX27" fmla="*/ 15742 w 547518"/>
              <a:gd name="connsiteY27" fmla="*/ 261126 h 547611"/>
              <a:gd name="connsiteX28" fmla="*/ 40247 w 547518"/>
              <a:gd name="connsiteY28" fmla="*/ 238920 h 547611"/>
              <a:gd name="connsiteX29" fmla="*/ 42047 w 547518"/>
              <a:gd name="connsiteY29" fmla="*/ 238109 h 547611"/>
              <a:gd name="connsiteX30" fmla="*/ 37185 w 547518"/>
              <a:gd name="connsiteY30" fmla="*/ 207246 h 547611"/>
              <a:gd name="connsiteX31" fmla="*/ 45264 w 547518"/>
              <a:gd name="connsiteY31" fmla="*/ 147494 h 547611"/>
              <a:gd name="connsiteX32" fmla="*/ 73699 w 547518"/>
              <a:gd name="connsiteY32" fmla="*/ 98905 h 547611"/>
              <a:gd name="connsiteX33" fmla="*/ 103708 w 547518"/>
              <a:gd name="connsiteY33" fmla="*/ 83374 h 547611"/>
              <a:gd name="connsiteX34" fmla="*/ 140769 w 547518"/>
              <a:gd name="connsiteY34" fmla="*/ 27549 h 547611"/>
              <a:gd name="connsiteX35" fmla="*/ 166010 w 547518"/>
              <a:gd name="connsiteY35" fmla="*/ 59973 h 547611"/>
              <a:gd name="connsiteX36" fmla="*/ 142305 w 547518"/>
              <a:gd name="connsiteY36" fmla="*/ 104965 h 547611"/>
              <a:gd name="connsiteX37" fmla="*/ 133771 w 547518"/>
              <a:gd name="connsiteY37" fmla="*/ 121634 h 547611"/>
              <a:gd name="connsiteX38" fmla="*/ 115258 w 547518"/>
              <a:gd name="connsiteY38" fmla="*/ 124455 h 547611"/>
              <a:gd name="connsiteX39" fmla="*/ 101817 w 547518"/>
              <a:gd name="connsiteY39" fmla="*/ 128869 h 547611"/>
              <a:gd name="connsiteX40" fmla="*/ 84389 w 547518"/>
              <a:gd name="connsiteY40" fmla="*/ 160053 h 547611"/>
              <a:gd name="connsiteX41" fmla="*/ 78235 w 547518"/>
              <a:gd name="connsiteY41" fmla="*/ 205401 h 547611"/>
              <a:gd name="connsiteX42" fmla="*/ 88252 w 547518"/>
              <a:gd name="connsiteY42" fmla="*/ 241843 h 547611"/>
              <a:gd name="connsiteX43" fmla="*/ 90524 w 547518"/>
              <a:gd name="connsiteY43" fmla="*/ 246385 h 547611"/>
              <a:gd name="connsiteX44" fmla="*/ 120167 w 547518"/>
              <a:gd name="connsiteY44" fmla="*/ 246385 h 547611"/>
              <a:gd name="connsiteX45" fmla="*/ 198036 w 547518"/>
              <a:gd name="connsiteY45" fmla="*/ 318768 h 547611"/>
              <a:gd name="connsiteX46" fmla="*/ 232488 w 547518"/>
              <a:gd name="connsiteY46" fmla="*/ 369658 h 547611"/>
              <a:gd name="connsiteX47" fmla="*/ 177700 w 547518"/>
              <a:gd name="connsiteY47" fmla="*/ 424446 h 547611"/>
              <a:gd name="connsiteX48" fmla="*/ 122912 w 547518"/>
              <a:gd name="connsiteY48" fmla="*/ 369658 h 547611"/>
              <a:gd name="connsiteX49" fmla="*/ 156752 w 547518"/>
              <a:gd name="connsiteY49" fmla="*/ 319017 h 547611"/>
              <a:gd name="connsiteX50" fmla="*/ 120167 w 547518"/>
              <a:gd name="connsiteY50" fmla="*/ 287476 h 547611"/>
              <a:gd name="connsiteX51" fmla="*/ 48943 w 547518"/>
              <a:gd name="connsiteY51" fmla="*/ 287476 h 547611"/>
              <a:gd name="connsiteX52" fmla="*/ 48254 w 547518"/>
              <a:gd name="connsiteY52" fmla="*/ 287465 h 547611"/>
              <a:gd name="connsiteX53" fmla="*/ 41091 w 547518"/>
              <a:gd name="connsiteY53" fmla="*/ 341341 h 547611"/>
              <a:gd name="connsiteX54" fmla="*/ 61335 w 547518"/>
              <a:gd name="connsiteY54" fmla="*/ 393285 h 547611"/>
              <a:gd name="connsiteX55" fmla="*/ 88022 w 547518"/>
              <a:gd name="connsiteY55" fmla="*/ 405215 h 547611"/>
              <a:gd name="connsiteX56" fmla="*/ 108567 w 547518"/>
              <a:gd name="connsiteY56" fmla="*/ 425761 h 547611"/>
              <a:gd name="connsiteX57" fmla="*/ 129374 w 547518"/>
              <a:gd name="connsiteY57" fmla="*/ 476251 h 547611"/>
              <a:gd name="connsiteX58" fmla="*/ 189236 w 547518"/>
              <a:gd name="connsiteY58" fmla="*/ 506521 h 547611"/>
              <a:gd name="connsiteX59" fmla="*/ 235517 w 547518"/>
              <a:gd name="connsiteY59" fmla="*/ 483340 h 547611"/>
              <a:gd name="connsiteX60" fmla="*/ 249718 w 547518"/>
              <a:gd name="connsiteY60" fmla="*/ 464570 h 547611"/>
              <a:gd name="connsiteX61" fmla="*/ 252893 w 547518"/>
              <a:gd name="connsiteY61" fmla="*/ 458192 h 547611"/>
              <a:gd name="connsiteX62" fmla="*/ 253036 w 547518"/>
              <a:gd name="connsiteY62" fmla="*/ 457820 h 547611"/>
              <a:gd name="connsiteX63" fmla="*/ 253036 w 547518"/>
              <a:gd name="connsiteY63" fmla="*/ 390557 h 547611"/>
              <a:gd name="connsiteX64" fmla="*/ 253033 w 547518"/>
              <a:gd name="connsiteY64" fmla="*/ 390203 h 547611"/>
              <a:gd name="connsiteX65" fmla="*/ 253036 w 547518"/>
              <a:gd name="connsiteY65" fmla="*/ 389850 h 547611"/>
              <a:gd name="connsiteX66" fmla="*/ 253036 w 547518"/>
              <a:gd name="connsiteY66" fmla="*/ 198445 h 547611"/>
              <a:gd name="connsiteX67" fmla="*/ 228505 w 547518"/>
              <a:gd name="connsiteY67" fmla="*/ 198445 h 547611"/>
              <a:gd name="connsiteX68" fmla="*/ 177700 w 547518"/>
              <a:gd name="connsiteY68" fmla="*/ 232688 h 547611"/>
              <a:gd name="connsiteX69" fmla="*/ 122912 w 547518"/>
              <a:gd name="connsiteY69" fmla="*/ 177900 h 547611"/>
              <a:gd name="connsiteX70" fmla="*/ 177700 w 547518"/>
              <a:gd name="connsiteY70" fmla="*/ 123112 h 547611"/>
              <a:gd name="connsiteX71" fmla="*/ 228505 w 547518"/>
              <a:gd name="connsiteY71" fmla="*/ 157354 h 547611"/>
              <a:gd name="connsiteX72" fmla="*/ 253036 w 547518"/>
              <a:gd name="connsiteY72" fmla="*/ 157354 h 547611"/>
              <a:gd name="connsiteX73" fmla="*/ 253036 w 547518"/>
              <a:gd name="connsiteY73" fmla="*/ 88147 h 547611"/>
              <a:gd name="connsiteX74" fmla="*/ 253030 w 547518"/>
              <a:gd name="connsiteY74" fmla="*/ 87836 h 547611"/>
              <a:gd name="connsiteX75" fmla="*/ 252967 w 547518"/>
              <a:gd name="connsiteY75" fmla="*/ 86278 h 547611"/>
              <a:gd name="connsiteX76" fmla="*/ 252403 w 547518"/>
              <a:gd name="connsiteY76" fmla="*/ 80075 h 547611"/>
              <a:gd name="connsiteX77" fmla="*/ 248017 w 547518"/>
              <a:gd name="connsiteY77" fmla="*/ 61522 h 547611"/>
              <a:gd name="connsiteX78" fmla="*/ 238575 w 547518"/>
              <a:gd name="connsiteY78" fmla="*/ 46448 h 547611"/>
              <a:gd name="connsiteX79" fmla="*/ 222974 w 547518"/>
              <a:gd name="connsiteY79" fmla="*/ 41091 h 547611"/>
              <a:gd name="connsiteX80" fmla="*/ 166010 w 547518"/>
              <a:gd name="connsiteY80" fmla="*/ 59973 h 547611"/>
              <a:gd name="connsiteX81" fmla="*/ 294483 w 547518"/>
              <a:gd name="connsiteY81" fmla="*/ 410749 h 547611"/>
              <a:gd name="connsiteX82" fmla="*/ 294483 w 547518"/>
              <a:gd name="connsiteY82" fmla="*/ 457820 h 547611"/>
              <a:gd name="connsiteX83" fmla="*/ 294623 w 547518"/>
              <a:gd name="connsiteY83" fmla="*/ 458192 h 547611"/>
              <a:gd name="connsiteX84" fmla="*/ 297800 w 547518"/>
              <a:gd name="connsiteY84" fmla="*/ 464570 h 547611"/>
              <a:gd name="connsiteX85" fmla="*/ 311999 w 547518"/>
              <a:gd name="connsiteY85" fmla="*/ 483340 h 547611"/>
              <a:gd name="connsiteX86" fmla="*/ 358281 w 547518"/>
              <a:gd name="connsiteY86" fmla="*/ 506521 h 547611"/>
              <a:gd name="connsiteX87" fmla="*/ 418145 w 547518"/>
              <a:gd name="connsiteY87" fmla="*/ 476251 h 547611"/>
              <a:gd name="connsiteX88" fmla="*/ 438950 w 547518"/>
              <a:gd name="connsiteY88" fmla="*/ 425761 h 547611"/>
              <a:gd name="connsiteX89" fmla="*/ 459496 w 547518"/>
              <a:gd name="connsiteY89" fmla="*/ 405215 h 547611"/>
              <a:gd name="connsiteX90" fmla="*/ 486183 w 547518"/>
              <a:gd name="connsiteY90" fmla="*/ 393285 h 547611"/>
              <a:gd name="connsiteX91" fmla="*/ 506427 w 547518"/>
              <a:gd name="connsiteY91" fmla="*/ 341341 h 547611"/>
              <a:gd name="connsiteX92" fmla="*/ 496867 w 547518"/>
              <a:gd name="connsiteY92" fmla="*/ 282800 h 547611"/>
              <a:gd name="connsiteX93" fmla="*/ 489742 w 547518"/>
              <a:gd name="connsiteY93" fmla="*/ 276086 h 547611"/>
              <a:gd name="connsiteX94" fmla="*/ 476365 w 547518"/>
              <a:gd name="connsiteY94" fmla="*/ 273779 h 547611"/>
              <a:gd name="connsiteX95" fmla="*/ 458252 w 547518"/>
              <a:gd name="connsiteY95" fmla="*/ 262931 h 547611"/>
              <a:gd name="connsiteX96" fmla="*/ 459266 w 547518"/>
              <a:gd name="connsiteY96" fmla="*/ 241843 h 547611"/>
              <a:gd name="connsiteX97" fmla="*/ 469284 w 547518"/>
              <a:gd name="connsiteY97" fmla="*/ 205401 h 547611"/>
              <a:gd name="connsiteX98" fmla="*/ 463128 w 547518"/>
              <a:gd name="connsiteY98" fmla="*/ 160053 h 547611"/>
              <a:gd name="connsiteX99" fmla="*/ 445700 w 547518"/>
              <a:gd name="connsiteY99" fmla="*/ 128869 h 547611"/>
              <a:gd name="connsiteX100" fmla="*/ 432261 w 547518"/>
              <a:gd name="connsiteY100" fmla="*/ 124455 h 547611"/>
              <a:gd name="connsiteX101" fmla="*/ 413748 w 547518"/>
              <a:gd name="connsiteY101" fmla="*/ 121634 h 547611"/>
              <a:gd name="connsiteX102" fmla="*/ 405212 w 547518"/>
              <a:gd name="connsiteY102" fmla="*/ 104965 h 547611"/>
              <a:gd name="connsiteX103" fmla="*/ 381508 w 547518"/>
              <a:gd name="connsiteY103" fmla="*/ 59973 h 547611"/>
              <a:gd name="connsiteX104" fmla="*/ 324545 w 547518"/>
              <a:gd name="connsiteY104" fmla="*/ 41091 h 547611"/>
              <a:gd name="connsiteX105" fmla="*/ 308944 w 547518"/>
              <a:gd name="connsiteY105" fmla="*/ 46448 h 547611"/>
              <a:gd name="connsiteX106" fmla="*/ 299501 w 547518"/>
              <a:gd name="connsiteY106" fmla="*/ 61522 h 547611"/>
              <a:gd name="connsiteX107" fmla="*/ 295116 w 547518"/>
              <a:gd name="connsiteY107" fmla="*/ 80075 h 547611"/>
              <a:gd name="connsiteX108" fmla="*/ 294551 w 547518"/>
              <a:gd name="connsiteY108" fmla="*/ 86278 h 547611"/>
              <a:gd name="connsiteX109" fmla="*/ 294488 w 547518"/>
              <a:gd name="connsiteY109" fmla="*/ 87836 h 547611"/>
              <a:gd name="connsiteX110" fmla="*/ 294483 w 547518"/>
              <a:gd name="connsiteY110" fmla="*/ 88147 h 547611"/>
              <a:gd name="connsiteX111" fmla="*/ 294483 w 547518"/>
              <a:gd name="connsiteY111" fmla="*/ 369658 h 547611"/>
              <a:gd name="connsiteX112" fmla="*/ 311930 w 547518"/>
              <a:gd name="connsiteY112" fmla="*/ 369658 h 547611"/>
              <a:gd name="connsiteX113" fmla="*/ 348912 w 547518"/>
              <a:gd name="connsiteY113" fmla="*/ 332676 h 547611"/>
              <a:gd name="connsiteX114" fmla="*/ 348912 w 547518"/>
              <a:gd name="connsiteY114" fmla="*/ 283493 h 547611"/>
              <a:gd name="connsiteX115" fmla="*/ 314669 w 547518"/>
              <a:gd name="connsiteY115" fmla="*/ 232688 h 547611"/>
              <a:gd name="connsiteX116" fmla="*/ 369457 w 547518"/>
              <a:gd name="connsiteY116" fmla="*/ 177900 h 547611"/>
              <a:gd name="connsiteX117" fmla="*/ 424245 w 547518"/>
              <a:gd name="connsiteY117" fmla="*/ 232688 h 547611"/>
              <a:gd name="connsiteX118" fmla="*/ 390003 w 547518"/>
              <a:gd name="connsiteY118" fmla="*/ 283493 h 547611"/>
              <a:gd name="connsiteX119" fmla="*/ 390003 w 547518"/>
              <a:gd name="connsiteY119" fmla="*/ 332676 h 547611"/>
              <a:gd name="connsiteX120" fmla="*/ 311930 w 547518"/>
              <a:gd name="connsiteY120" fmla="*/ 410749 h 547611"/>
              <a:gd name="connsiteX121" fmla="*/ 294483 w 547518"/>
              <a:gd name="connsiteY121" fmla="*/ 410749 h 547611"/>
              <a:gd name="connsiteX122" fmla="*/ 177700 w 547518"/>
              <a:gd name="connsiteY122" fmla="*/ 164203 h 547611"/>
              <a:gd name="connsiteX123" fmla="*/ 164003 w 547518"/>
              <a:gd name="connsiteY123" fmla="*/ 177900 h 547611"/>
              <a:gd name="connsiteX124" fmla="*/ 177700 w 547518"/>
              <a:gd name="connsiteY124" fmla="*/ 191597 h 547611"/>
              <a:gd name="connsiteX125" fmla="*/ 191397 w 547518"/>
              <a:gd name="connsiteY125" fmla="*/ 177900 h 547611"/>
              <a:gd name="connsiteX126" fmla="*/ 177700 w 547518"/>
              <a:gd name="connsiteY126" fmla="*/ 164203 h 547611"/>
              <a:gd name="connsiteX127" fmla="*/ 164003 w 547518"/>
              <a:gd name="connsiteY127" fmla="*/ 369658 h 547611"/>
              <a:gd name="connsiteX128" fmla="*/ 177700 w 547518"/>
              <a:gd name="connsiteY128" fmla="*/ 383355 h 547611"/>
              <a:gd name="connsiteX129" fmla="*/ 191397 w 547518"/>
              <a:gd name="connsiteY129" fmla="*/ 369658 h 547611"/>
              <a:gd name="connsiteX130" fmla="*/ 177700 w 547518"/>
              <a:gd name="connsiteY130" fmla="*/ 355961 h 547611"/>
              <a:gd name="connsiteX131" fmla="*/ 164003 w 547518"/>
              <a:gd name="connsiteY131" fmla="*/ 369658 h 547611"/>
              <a:gd name="connsiteX132" fmla="*/ 355760 w 547518"/>
              <a:gd name="connsiteY132" fmla="*/ 232688 h 547611"/>
              <a:gd name="connsiteX133" fmla="*/ 369457 w 547518"/>
              <a:gd name="connsiteY133" fmla="*/ 246385 h 547611"/>
              <a:gd name="connsiteX134" fmla="*/ 383154 w 547518"/>
              <a:gd name="connsiteY134" fmla="*/ 232688 h 547611"/>
              <a:gd name="connsiteX135" fmla="*/ 369457 w 547518"/>
              <a:gd name="connsiteY135" fmla="*/ 218991 h 547611"/>
              <a:gd name="connsiteX136" fmla="*/ 355760 w 547518"/>
              <a:gd name="connsiteY136" fmla="*/ 232688 h 54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47518" h="547611">
                <a:moveTo>
                  <a:pt x="140769" y="27549"/>
                </a:moveTo>
                <a:cubicBezTo>
                  <a:pt x="163551" y="9814"/>
                  <a:pt x="193355" y="0"/>
                  <a:pt x="222974" y="0"/>
                </a:cubicBezTo>
                <a:cubicBezTo>
                  <a:pt x="240684" y="0"/>
                  <a:pt x="255025" y="6084"/>
                  <a:pt x="265889" y="15748"/>
                </a:cubicBezTo>
                <a:cubicBezTo>
                  <a:pt x="268828" y="18363"/>
                  <a:pt x="271439" y="21172"/>
                  <a:pt x="273759" y="24090"/>
                </a:cubicBezTo>
                <a:cubicBezTo>
                  <a:pt x="276080" y="21172"/>
                  <a:pt x="278690" y="18363"/>
                  <a:pt x="281630" y="15748"/>
                </a:cubicBezTo>
                <a:cubicBezTo>
                  <a:pt x="292491" y="6084"/>
                  <a:pt x="306835" y="0"/>
                  <a:pt x="324545" y="0"/>
                </a:cubicBezTo>
                <a:cubicBezTo>
                  <a:pt x="354163" y="0"/>
                  <a:pt x="383968" y="9814"/>
                  <a:pt x="406749" y="27549"/>
                </a:cubicBezTo>
                <a:cubicBezTo>
                  <a:pt x="424473" y="41347"/>
                  <a:pt x="438367" y="60367"/>
                  <a:pt x="443810" y="83374"/>
                </a:cubicBezTo>
                <a:cubicBezTo>
                  <a:pt x="455321" y="85277"/>
                  <a:pt x="465550" y="91144"/>
                  <a:pt x="473820" y="98905"/>
                </a:cubicBezTo>
                <a:cubicBezTo>
                  <a:pt x="486988" y="111263"/>
                  <a:pt x="496354" y="129118"/>
                  <a:pt x="502255" y="147494"/>
                </a:cubicBezTo>
                <a:cubicBezTo>
                  <a:pt x="508241" y="166148"/>
                  <a:pt x="511238" y="187117"/>
                  <a:pt x="510334" y="207246"/>
                </a:cubicBezTo>
                <a:cubicBezTo>
                  <a:pt x="509871" y="217551"/>
                  <a:pt x="508361" y="228053"/>
                  <a:pt x="505471" y="238109"/>
                </a:cubicBezTo>
                <a:cubicBezTo>
                  <a:pt x="506074" y="238370"/>
                  <a:pt x="506674" y="238641"/>
                  <a:pt x="507271" y="238920"/>
                </a:cubicBezTo>
                <a:cubicBezTo>
                  <a:pt x="517412" y="243703"/>
                  <a:pt x="525608" y="251190"/>
                  <a:pt x="531775" y="261126"/>
                </a:cubicBezTo>
                <a:cubicBezTo>
                  <a:pt x="543420" y="279882"/>
                  <a:pt x="547518" y="306909"/>
                  <a:pt x="547518" y="341341"/>
                </a:cubicBezTo>
                <a:cubicBezTo>
                  <a:pt x="547518" y="380911"/>
                  <a:pt x="532394" y="407782"/>
                  <a:pt x="512939" y="424471"/>
                </a:cubicBezTo>
                <a:cubicBezTo>
                  <a:pt x="501650" y="434154"/>
                  <a:pt x="489191" y="440156"/>
                  <a:pt x="478159" y="443361"/>
                </a:cubicBezTo>
                <a:cubicBezTo>
                  <a:pt x="474338" y="462334"/>
                  <a:pt x="464780" y="483715"/>
                  <a:pt x="450242" y="501905"/>
                </a:cubicBezTo>
                <a:cubicBezTo>
                  <a:pt x="430442" y="526677"/>
                  <a:pt x="399665" y="547612"/>
                  <a:pt x="358281" y="547612"/>
                </a:cubicBezTo>
                <a:cubicBezTo>
                  <a:pt x="325126" y="547612"/>
                  <a:pt x="299028" y="529277"/>
                  <a:pt x="282262" y="511698"/>
                </a:cubicBezTo>
                <a:cubicBezTo>
                  <a:pt x="279197" y="508482"/>
                  <a:pt x="276356" y="505209"/>
                  <a:pt x="273759" y="501952"/>
                </a:cubicBezTo>
                <a:cubicBezTo>
                  <a:pt x="271160" y="505209"/>
                  <a:pt x="268322" y="508482"/>
                  <a:pt x="265254" y="511698"/>
                </a:cubicBezTo>
                <a:cubicBezTo>
                  <a:pt x="248491" y="529277"/>
                  <a:pt x="222390" y="547612"/>
                  <a:pt x="189236" y="547612"/>
                </a:cubicBezTo>
                <a:cubicBezTo>
                  <a:pt x="147853" y="547612"/>
                  <a:pt x="117077" y="526677"/>
                  <a:pt x="97276" y="501905"/>
                </a:cubicBezTo>
                <a:cubicBezTo>
                  <a:pt x="82737" y="483715"/>
                  <a:pt x="73180" y="462334"/>
                  <a:pt x="69359" y="443361"/>
                </a:cubicBezTo>
                <a:cubicBezTo>
                  <a:pt x="58327" y="440156"/>
                  <a:pt x="45868" y="434154"/>
                  <a:pt x="34580" y="424471"/>
                </a:cubicBezTo>
                <a:cubicBezTo>
                  <a:pt x="15125" y="407782"/>
                  <a:pt x="0" y="380911"/>
                  <a:pt x="0" y="341341"/>
                </a:cubicBezTo>
                <a:cubicBezTo>
                  <a:pt x="0" y="306909"/>
                  <a:pt x="4097" y="279882"/>
                  <a:pt x="15742" y="261126"/>
                </a:cubicBezTo>
                <a:cubicBezTo>
                  <a:pt x="21910" y="251190"/>
                  <a:pt x="30107" y="243703"/>
                  <a:pt x="40247" y="238920"/>
                </a:cubicBezTo>
                <a:cubicBezTo>
                  <a:pt x="40844" y="238641"/>
                  <a:pt x="41444" y="238370"/>
                  <a:pt x="42047" y="238109"/>
                </a:cubicBezTo>
                <a:cubicBezTo>
                  <a:pt x="39157" y="228053"/>
                  <a:pt x="37649" y="217551"/>
                  <a:pt x="37185" y="207246"/>
                </a:cubicBezTo>
                <a:cubicBezTo>
                  <a:pt x="36281" y="187117"/>
                  <a:pt x="39277" y="166148"/>
                  <a:pt x="45264" y="147494"/>
                </a:cubicBezTo>
                <a:cubicBezTo>
                  <a:pt x="51163" y="129118"/>
                  <a:pt x="60529" y="111263"/>
                  <a:pt x="73699" y="98905"/>
                </a:cubicBezTo>
                <a:cubicBezTo>
                  <a:pt x="81970" y="91144"/>
                  <a:pt x="92198" y="85277"/>
                  <a:pt x="103708" y="83374"/>
                </a:cubicBezTo>
                <a:cubicBezTo>
                  <a:pt x="109152" y="60367"/>
                  <a:pt x="123044" y="41347"/>
                  <a:pt x="140769" y="27549"/>
                </a:cubicBezTo>
                <a:close/>
                <a:moveTo>
                  <a:pt x="166010" y="59973"/>
                </a:moveTo>
                <a:cubicBezTo>
                  <a:pt x="151060" y="71612"/>
                  <a:pt x="142305" y="87116"/>
                  <a:pt x="142305" y="104965"/>
                </a:cubicBezTo>
                <a:cubicBezTo>
                  <a:pt x="142305" y="111571"/>
                  <a:pt x="139130" y="117773"/>
                  <a:pt x="133771" y="121634"/>
                </a:cubicBezTo>
                <a:cubicBezTo>
                  <a:pt x="128412" y="125496"/>
                  <a:pt x="121523" y="126545"/>
                  <a:pt x="115258" y="124455"/>
                </a:cubicBezTo>
                <a:cubicBezTo>
                  <a:pt x="111494" y="123199"/>
                  <a:pt x="107533" y="123505"/>
                  <a:pt x="101817" y="128869"/>
                </a:cubicBezTo>
                <a:cubicBezTo>
                  <a:pt x="95483" y="134813"/>
                  <a:pt x="89034" y="145583"/>
                  <a:pt x="84389" y="160053"/>
                </a:cubicBezTo>
                <a:cubicBezTo>
                  <a:pt x="79834" y="174245"/>
                  <a:pt x="77558" y="190343"/>
                  <a:pt x="78235" y="205401"/>
                </a:cubicBezTo>
                <a:cubicBezTo>
                  <a:pt x="78920" y="220648"/>
                  <a:pt x="82546" y="233277"/>
                  <a:pt x="88252" y="241843"/>
                </a:cubicBezTo>
                <a:cubicBezTo>
                  <a:pt x="89207" y="243279"/>
                  <a:pt x="89965" y="244804"/>
                  <a:pt x="90524" y="246385"/>
                </a:cubicBezTo>
                <a:lnTo>
                  <a:pt x="120167" y="246385"/>
                </a:lnTo>
                <a:cubicBezTo>
                  <a:pt x="161372" y="246385"/>
                  <a:pt x="195121" y="278307"/>
                  <a:pt x="198036" y="318768"/>
                </a:cubicBezTo>
                <a:cubicBezTo>
                  <a:pt x="218225" y="326844"/>
                  <a:pt x="232488" y="346584"/>
                  <a:pt x="232488" y="369658"/>
                </a:cubicBezTo>
                <a:cubicBezTo>
                  <a:pt x="232488" y="399917"/>
                  <a:pt x="207958" y="424446"/>
                  <a:pt x="177700" y="424446"/>
                </a:cubicBezTo>
                <a:cubicBezTo>
                  <a:pt x="147441" y="424446"/>
                  <a:pt x="122912" y="399917"/>
                  <a:pt x="122912" y="369658"/>
                </a:cubicBezTo>
                <a:cubicBezTo>
                  <a:pt x="122912" y="346820"/>
                  <a:pt x="136887" y="327244"/>
                  <a:pt x="156752" y="319017"/>
                </a:cubicBezTo>
                <a:cubicBezTo>
                  <a:pt x="154120" y="301173"/>
                  <a:pt x="138743" y="287476"/>
                  <a:pt x="120167" y="287476"/>
                </a:cubicBezTo>
                <a:lnTo>
                  <a:pt x="48943" y="287476"/>
                </a:lnTo>
                <a:cubicBezTo>
                  <a:pt x="48712" y="287476"/>
                  <a:pt x="48483" y="287473"/>
                  <a:pt x="48254" y="287465"/>
                </a:cubicBezTo>
                <a:cubicBezTo>
                  <a:pt x="44165" y="296998"/>
                  <a:pt x="41091" y="313473"/>
                  <a:pt x="41091" y="341341"/>
                </a:cubicBezTo>
                <a:cubicBezTo>
                  <a:pt x="41091" y="369307"/>
                  <a:pt x="51269" y="384648"/>
                  <a:pt x="61335" y="393285"/>
                </a:cubicBezTo>
                <a:cubicBezTo>
                  <a:pt x="72381" y="402761"/>
                  <a:pt x="84508" y="405215"/>
                  <a:pt x="88022" y="405215"/>
                </a:cubicBezTo>
                <a:cubicBezTo>
                  <a:pt x="99369" y="405215"/>
                  <a:pt x="108567" y="414414"/>
                  <a:pt x="108567" y="425761"/>
                </a:cubicBezTo>
                <a:cubicBezTo>
                  <a:pt x="108567" y="437242"/>
                  <a:pt x="114917" y="458162"/>
                  <a:pt x="129374" y="476251"/>
                </a:cubicBezTo>
                <a:cubicBezTo>
                  <a:pt x="143312" y="493687"/>
                  <a:pt x="163143" y="506521"/>
                  <a:pt x="189236" y="506521"/>
                </a:cubicBezTo>
                <a:cubicBezTo>
                  <a:pt x="206688" y="506521"/>
                  <a:pt x="222763" y="496714"/>
                  <a:pt x="235517" y="483340"/>
                </a:cubicBezTo>
                <a:cubicBezTo>
                  <a:pt x="241730" y="476826"/>
                  <a:pt x="246554" y="470060"/>
                  <a:pt x="249718" y="464570"/>
                </a:cubicBezTo>
                <a:cubicBezTo>
                  <a:pt x="251305" y="461819"/>
                  <a:pt x="252329" y="459639"/>
                  <a:pt x="252893" y="458192"/>
                </a:cubicBezTo>
                <a:lnTo>
                  <a:pt x="253036" y="457820"/>
                </a:lnTo>
                <a:lnTo>
                  <a:pt x="253036" y="390557"/>
                </a:lnTo>
                <a:cubicBezTo>
                  <a:pt x="253033" y="390439"/>
                  <a:pt x="253033" y="390321"/>
                  <a:pt x="253033" y="390203"/>
                </a:cubicBezTo>
                <a:cubicBezTo>
                  <a:pt x="253033" y="390086"/>
                  <a:pt x="253033" y="389968"/>
                  <a:pt x="253036" y="389850"/>
                </a:cubicBezTo>
                <a:lnTo>
                  <a:pt x="253036" y="198445"/>
                </a:lnTo>
                <a:lnTo>
                  <a:pt x="228505" y="198445"/>
                </a:lnTo>
                <a:cubicBezTo>
                  <a:pt x="220377" y="218524"/>
                  <a:pt x="200693" y="232688"/>
                  <a:pt x="177700" y="232688"/>
                </a:cubicBezTo>
                <a:cubicBezTo>
                  <a:pt x="147441" y="232688"/>
                  <a:pt x="122912" y="208159"/>
                  <a:pt x="122912" y="177900"/>
                </a:cubicBezTo>
                <a:cubicBezTo>
                  <a:pt x="122912" y="147642"/>
                  <a:pt x="147441" y="123112"/>
                  <a:pt x="177700" y="123112"/>
                </a:cubicBezTo>
                <a:cubicBezTo>
                  <a:pt x="200693" y="123112"/>
                  <a:pt x="220377" y="137276"/>
                  <a:pt x="228505" y="157354"/>
                </a:cubicBezTo>
                <a:lnTo>
                  <a:pt x="253036" y="157354"/>
                </a:lnTo>
                <a:lnTo>
                  <a:pt x="253036" y="88147"/>
                </a:lnTo>
                <a:lnTo>
                  <a:pt x="253030" y="87836"/>
                </a:lnTo>
                <a:cubicBezTo>
                  <a:pt x="253022" y="87523"/>
                  <a:pt x="253006" y="86993"/>
                  <a:pt x="252967" y="86278"/>
                </a:cubicBezTo>
                <a:cubicBezTo>
                  <a:pt x="252891" y="84841"/>
                  <a:pt x="252732" y="82691"/>
                  <a:pt x="252403" y="80075"/>
                </a:cubicBezTo>
                <a:cubicBezTo>
                  <a:pt x="251737" y="74736"/>
                  <a:pt x="250436" y="67982"/>
                  <a:pt x="248017" y="61522"/>
                </a:cubicBezTo>
                <a:cubicBezTo>
                  <a:pt x="245563" y="54976"/>
                  <a:pt x="242371" y="49825"/>
                  <a:pt x="238575" y="46448"/>
                </a:cubicBezTo>
                <a:cubicBezTo>
                  <a:pt x="235205" y="43449"/>
                  <a:pt x="230570" y="41091"/>
                  <a:pt x="222974" y="41091"/>
                </a:cubicBezTo>
                <a:cubicBezTo>
                  <a:pt x="201987" y="41091"/>
                  <a:pt x="181183" y="48161"/>
                  <a:pt x="166010" y="59973"/>
                </a:cubicBezTo>
                <a:close/>
                <a:moveTo>
                  <a:pt x="294483" y="410749"/>
                </a:moveTo>
                <a:lnTo>
                  <a:pt x="294483" y="457820"/>
                </a:lnTo>
                <a:lnTo>
                  <a:pt x="294623" y="458192"/>
                </a:lnTo>
                <a:cubicBezTo>
                  <a:pt x="295190" y="459639"/>
                  <a:pt x="296214" y="461819"/>
                  <a:pt x="297800" y="464570"/>
                </a:cubicBezTo>
                <a:cubicBezTo>
                  <a:pt x="300962" y="470060"/>
                  <a:pt x="305786" y="476826"/>
                  <a:pt x="311999" y="483340"/>
                </a:cubicBezTo>
                <a:cubicBezTo>
                  <a:pt x="324756" y="496714"/>
                  <a:pt x="340831" y="506521"/>
                  <a:pt x="358281" y="506521"/>
                </a:cubicBezTo>
                <a:cubicBezTo>
                  <a:pt x="384376" y="506521"/>
                  <a:pt x="404207" y="493687"/>
                  <a:pt x="418145" y="476251"/>
                </a:cubicBezTo>
                <a:cubicBezTo>
                  <a:pt x="432600" y="458162"/>
                  <a:pt x="438950" y="437242"/>
                  <a:pt x="438950" y="425761"/>
                </a:cubicBezTo>
                <a:cubicBezTo>
                  <a:pt x="438950" y="414414"/>
                  <a:pt x="448149" y="405215"/>
                  <a:pt x="459496" y="405215"/>
                </a:cubicBezTo>
                <a:cubicBezTo>
                  <a:pt x="463011" y="405215"/>
                  <a:pt x="475138" y="402761"/>
                  <a:pt x="486183" y="393285"/>
                </a:cubicBezTo>
                <a:cubicBezTo>
                  <a:pt x="496248" y="384648"/>
                  <a:pt x="506427" y="369307"/>
                  <a:pt x="506427" y="341341"/>
                </a:cubicBezTo>
                <a:cubicBezTo>
                  <a:pt x="506427" y="308238"/>
                  <a:pt x="502091" y="291213"/>
                  <a:pt x="496867" y="282800"/>
                </a:cubicBezTo>
                <a:cubicBezTo>
                  <a:pt x="494598" y="279148"/>
                  <a:pt x="492254" y="277269"/>
                  <a:pt x="489742" y="276086"/>
                </a:cubicBezTo>
                <a:cubicBezTo>
                  <a:pt x="486961" y="274773"/>
                  <a:pt x="482808" y="273779"/>
                  <a:pt x="476365" y="273779"/>
                </a:cubicBezTo>
                <a:cubicBezTo>
                  <a:pt x="468791" y="273779"/>
                  <a:pt x="461830" y="269610"/>
                  <a:pt x="458252" y="262931"/>
                </a:cubicBezTo>
                <a:cubicBezTo>
                  <a:pt x="454677" y="256252"/>
                  <a:pt x="455066" y="248149"/>
                  <a:pt x="459266" y="241843"/>
                </a:cubicBezTo>
                <a:cubicBezTo>
                  <a:pt x="464972" y="233277"/>
                  <a:pt x="468599" y="220648"/>
                  <a:pt x="469284" y="205401"/>
                </a:cubicBezTo>
                <a:cubicBezTo>
                  <a:pt x="469960" y="190343"/>
                  <a:pt x="467684" y="174245"/>
                  <a:pt x="463128" y="160053"/>
                </a:cubicBezTo>
                <a:cubicBezTo>
                  <a:pt x="458485" y="145583"/>
                  <a:pt x="452036" y="134813"/>
                  <a:pt x="445700" y="128869"/>
                </a:cubicBezTo>
                <a:cubicBezTo>
                  <a:pt x="439986" y="123505"/>
                  <a:pt x="436025" y="123199"/>
                  <a:pt x="432261" y="124455"/>
                </a:cubicBezTo>
                <a:cubicBezTo>
                  <a:pt x="425996" y="126545"/>
                  <a:pt x="419106" y="125496"/>
                  <a:pt x="413748" y="121634"/>
                </a:cubicBezTo>
                <a:cubicBezTo>
                  <a:pt x="408390" y="117773"/>
                  <a:pt x="405212" y="111571"/>
                  <a:pt x="405212" y="104965"/>
                </a:cubicBezTo>
                <a:cubicBezTo>
                  <a:pt x="405212" y="87116"/>
                  <a:pt x="396460" y="71612"/>
                  <a:pt x="381508" y="59973"/>
                </a:cubicBezTo>
                <a:cubicBezTo>
                  <a:pt x="366334" y="48161"/>
                  <a:pt x="345532" y="41091"/>
                  <a:pt x="324545" y="41091"/>
                </a:cubicBezTo>
                <a:cubicBezTo>
                  <a:pt x="316949" y="41091"/>
                  <a:pt x="312314" y="43449"/>
                  <a:pt x="308944" y="46448"/>
                </a:cubicBezTo>
                <a:cubicBezTo>
                  <a:pt x="305147" y="49825"/>
                  <a:pt x="301956" y="54976"/>
                  <a:pt x="299501" y="61522"/>
                </a:cubicBezTo>
                <a:cubicBezTo>
                  <a:pt x="297083" y="67982"/>
                  <a:pt x="295781" y="74736"/>
                  <a:pt x="295116" y="80075"/>
                </a:cubicBezTo>
                <a:cubicBezTo>
                  <a:pt x="294787" y="82691"/>
                  <a:pt x="294628" y="84841"/>
                  <a:pt x="294551" y="86278"/>
                </a:cubicBezTo>
                <a:cubicBezTo>
                  <a:pt x="294513" y="86993"/>
                  <a:pt x="294497" y="87523"/>
                  <a:pt x="294488" y="87836"/>
                </a:cubicBezTo>
                <a:lnTo>
                  <a:pt x="294483" y="88147"/>
                </a:lnTo>
                <a:lnTo>
                  <a:pt x="294483" y="369658"/>
                </a:lnTo>
                <a:lnTo>
                  <a:pt x="311930" y="369658"/>
                </a:lnTo>
                <a:cubicBezTo>
                  <a:pt x="332355" y="369658"/>
                  <a:pt x="348912" y="353101"/>
                  <a:pt x="348912" y="332676"/>
                </a:cubicBezTo>
                <a:lnTo>
                  <a:pt x="348912" y="283493"/>
                </a:lnTo>
                <a:cubicBezTo>
                  <a:pt x="328832" y="275365"/>
                  <a:pt x="314669" y="255680"/>
                  <a:pt x="314669" y="232688"/>
                </a:cubicBezTo>
                <a:cubicBezTo>
                  <a:pt x="314669" y="202430"/>
                  <a:pt x="339198" y="177900"/>
                  <a:pt x="369457" y="177900"/>
                </a:cubicBezTo>
                <a:cubicBezTo>
                  <a:pt x="399717" y="177900"/>
                  <a:pt x="424245" y="202430"/>
                  <a:pt x="424245" y="232688"/>
                </a:cubicBezTo>
                <a:cubicBezTo>
                  <a:pt x="424245" y="255680"/>
                  <a:pt x="410083" y="275365"/>
                  <a:pt x="390003" y="283493"/>
                </a:cubicBezTo>
                <a:lnTo>
                  <a:pt x="390003" y="332676"/>
                </a:lnTo>
                <a:cubicBezTo>
                  <a:pt x="390003" y="375794"/>
                  <a:pt x="355048" y="410749"/>
                  <a:pt x="311930" y="410749"/>
                </a:cubicBezTo>
                <a:lnTo>
                  <a:pt x="294483" y="410749"/>
                </a:lnTo>
                <a:close/>
                <a:moveTo>
                  <a:pt x="177700" y="164203"/>
                </a:moveTo>
                <a:cubicBezTo>
                  <a:pt x="170135" y="164203"/>
                  <a:pt x="164003" y="170336"/>
                  <a:pt x="164003" y="177900"/>
                </a:cubicBezTo>
                <a:cubicBezTo>
                  <a:pt x="164003" y="185465"/>
                  <a:pt x="170135" y="191597"/>
                  <a:pt x="177700" y="191597"/>
                </a:cubicBezTo>
                <a:cubicBezTo>
                  <a:pt x="185264" y="191597"/>
                  <a:pt x="191397" y="185465"/>
                  <a:pt x="191397" y="177900"/>
                </a:cubicBezTo>
                <a:cubicBezTo>
                  <a:pt x="191397" y="170336"/>
                  <a:pt x="185264" y="164203"/>
                  <a:pt x="177700" y="164203"/>
                </a:cubicBezTo>
                <a:close/>
                <a:moveTo>
                  <a:pt x="164003" y="369658"/>
                </a:moveTo>
                <a:cubicBezTo>
                  <a:pt x="164003" y="377221"/>
                  <a:pt x="170135" y="383355"/>
                  <a:pt x="177700" y="383355"/>
                </a:cubicBezTo>
                <a:cubicBezTo>
                  <a:pt x="185264" y="383355"/>
                  <a:pt x="191397" y="377221"/>
                  <a:pt x="191397" y="369658"/>
                </a:cubicBezTo>
                <a:cubicBezTo>
                  <a:pt x="191397" y="362094"/>
                  <a:pt x="185264" y="355961"/>
                  <a:pt x="177700" y="355961"/>
                </a:cubicBezTo>
                <a:cubicBezTo>
                  <a:pt x="170135" y="355961"/>
                  <a:pt x="164003" y="362094"/>
                  <a:pt x="164003" y="369658"/>
                </a:cubicBezTo>
                <a:close/>
                <a:moveTo>
                  <a:pt x="355760" y="232688"/>
                </a:moveTo>
                <a:cubicBezTo>
                  <a:pt x="355760" y="240252"/>
                  <a:pt x="361894" y="246385"/>
                  <a:pt x="369457" y="246385"/>
                </a:cubicBezTo>
                <a:cubicBezTo>
                  <a:pt x="377021" y="246385"/>
                  <a:pt x="383154" y="240252"/>
                  <a:pt x="383154" y="232688"/>
                </a:cubicBezTo>
                <a:cubicBezTo>
                  <a:pt x="383154" y="225125"/>
                  <a:pt x="377021" y="218991"/>
                  <a:pt x="369457" y="218991"/>
                </a:cubicBezTo>
                <a:cubicBezTo>
                  <a:pt x="361894" y="218991"/>
                  <a:pt x="355760" y="225125"/>
                  <a:pt x="355760" y="23268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Tree>
    <p:extLst>
      <p:ext uri="{BB962C8B-B14F-4D97-AF65-F5344CB8AC3E}">
        <p14:creationId xmlns:p14="http://schemas.microsoft.com/office/powerpoint/2010/main" val="15307672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6E7C-B4F7-E2C3-D57C-2CDA1953774C}"/>
              </a:ext>
            </a:extLst>
          </p:cNvPr>
          <p:cNvSpPr>
            <a:spLocks noGrp="1"/>
          </p:cNvSpPr>
          <p:nvPr>
            <p:ph type="title"/>
          </p:nvPr>
        </p:nvSpPr>
        <p:spPr>
          <a:xfrm>
            <a:off x="588263" y="2505670"/>
            <a:ext cx="3357658" cy="1846659"/>
          </a:xfrm>
        </p:spPr>
        <p:txBody>
          <a:bodyPr/>
          <a:lstStyle/>
          <a:p>
            <a:r>
              <a:rPr lang="en-US"/>
              <a:t>Thanks to our community</a:t>
            </a:r>
          </a:p>
        </p:txBody>
      </p:sp>
      <p:pic>
        <p:nvPicPr>
          <p:cNvPr id="12" name="Picture 11" descr="A black background with pink and purple text&#10;&#10;Description automatically generated">
            <a:extLst>
              <a:ext uri="{FF2B5EF4-FFF2-40B4-BE49-F238E27FC236}">
                <a16:creationId xmlns:a16="http://schemas.microsoft.com/office/drawing/2014/main" id="{255B1BE6-3C2D-04D9-68E5-B3FF32476C1C}"/>
              </a:ext>
            </a:extLst>
          </p:cNvPr>
          <p:cNvPicPr>
            <a:picLocks noChangeAspect="1"/>
          </p:cNvPicPr>
          <p:nvPr/>
        </p:nvPicPr>
        <p:blipFill>
          <a:blip r:embed="rId3"/>
          <a:srcRect l="16222" t="5669" r="13789" b="26077"/>
          <a:stretch/>
        </p:blipFill>
        <p:spPr>
          <a:xfrm>
            <a:off x="4698999" y="1714357"/>
            <a:ext cx="6926413" cy="3438487"/>
          </a:xfrm>
          <a:prstGeom prst="rect">
            <a:avLst/>
          </a:prstGeom>
        </p:spPr>
      </p:pic>
      <p:sp>
        <p:nvSpPr>
          <p:cNvPr id="6" name="Text Placeholder 2">
            <a:extLst>
              <a:ext uri="{FF2B5EF4-FFF2-40B4-BE49-F238E27FC236}">
                <a16:creationId xmlns:a16="http://schemas.microsoft.com/office/drawing/2014/main" id="{EE04D6DC-10CE-7821-EB3F-167B03EEE95C}"/>
              </a:ext>
            </a:extLst>
          </p:cNvPr>
          <p:cNvSpPr>
            <a:spLocks noGrp="1"/>
          </p:cNvSpPr>
          <p:nvPr>
            <p:ph type="body" sz="quarter" idx="11"/>
          </p:nvPr>
        </p:nvSpPr>
        <p:spPr>
          <a:xfrm>
            <a:off x="4869330" y="5360256"/>
            <a:ext cx="6533775" cy="492443"/>
          </a:xfrm>
        </p:spPr>
        <p:txBody>
          <a:bodyPr/>
          <a:lstStyle/>
          <a:p>
            <a:pPr lvl="0"/>
            <a:r>
              <a:rPr lang="en-US" sz="1600"/>
              <a:t>And many others, who have helped improve WPF by raising issues, pull requests, participating in discussions and API reviews.</a:t>
            </a:r>
          </a:p>
        </p:txBody>
      </p:sp>
    </p:spTree>
    <p:extLst>
      <p:ext uri="{BB962C8B-B14F-4D97-AF65-F5344CB8AC3E}">
        <p14:creationId xmlns:p14="http://schemas.microsoft.com/office/powerpoint/2010/main" val="25030474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hlinkClick r:id="rId4"/>
                </a:rPr>
                <a:t>aka.ms/get-dotnet-9</a:t>
              </a:r>
              <a:endPar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42612-9DF9-CEE8-F96F-84DFB117A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CC191-C477-6269-41C3-2ACBACF0DB2C}"/>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6B09BDB7-D515-50F1-19AE-D5B1532E4D48}"/>
              </a:ext>
            </a:extLst>
          </p:cNvPr>
          <p:cNvSpPr>
            <a:spLocks noGrp="1"/>
          </p:cNvSpPr>
          <p:nvPr>
            <p:ph type="body" sz="quarter" idx="22"/>
          </p:nvPr>
        </p:nvSpPr>
        <p:spPr/>
        <p:txBody>
          <a:bodyPr/>
          <a:lstStyle/>
          <a:p>
            <a:r>
              <a:rPr lang="en-US"/>
              <a:t>https://github.com/dotnet/wpf</a:t>
            </a:r>
          </a:p>
        </p:txBody>
      </p:sp>
      <p:sp>
        <p:nvSpPr>
          <p:cNvPr id="4" name="Text Placeholder 3">
            <a:extLst>
              <a:ext uri="{FF2B5EF4-FFF2-40B4-BE49-F238E27FC236}">
                <a16:creationId xmlns:a16="http://schemas.microsoft.com/office/drawing/2014/main" id="{2370DB2A-96F0-3159-9DDC-BCA1D2185B9A}"/>
              </a:ext>
            </a:extLst>
          </p:cNvPr>
          <p:cNvSpPr>
            <a:spLocks noGrp="1"/>
          </p:cNvSpPr>
          <p:nvPr>
            <p:ph type="body" sz="quarter" idx="23"/>
          </p:nvPr>
        </p:nvSpPr>
        <p:spPr/>
        <p:txBody>
          <a:bodyPr/>
          <a:lstStyle/>
          <a:p>
            <a:r>
              <a:rPr lang="en-US"/>
              <a:t>WPF GitHub repository</a:t>
            </a:r>
          </a:p>
        </p:txBody>
      </p:sp>
      <p:sp>
        <p:nvSpPr>
          <p:cNvPr id="5" name="Text Placeholder 4">
            <a:extLst>
              <a:ext uri="{FF2B5EF4-FFF2-40B4-BE49-F238E27FC236}">
                <a16:creationId xmlns:a16="http://schemas.microsoft.com/office/drawing/2014/main" id="{71D7E5FB-20B9-186A-A4FA-DD1A4CCDD41B}"/>
              </a:ext>
            </a:extLst>
          </p:cNvPr>
          <p:cNvSpPr>
            <a:spLocks noGrp="1"/>
          </p:cNvSpPr>
          <p:nvPr>
            <p:ph type="body" sz="quarter" idx="24"/>
          </p:nvPr>
        </p:nvSpPr>
        <p:spPr>
          <a:xfrm>
            <a:off x="3156611" y="3233916"/>
            <a:ext cx="3657839" cy="153888"/>
          </a:xfrm>
        </p:spPr>
        <p:txBody>
          <a:bodyPr/>
          <a:lstStyle/>
          <a:p>
            <a:r>
              <a:rPr lang="en-US"/>
              <a:t>https://aka.ms/wpfgallery</a:t>
            </a:r>
          </a:p>
        </p:txBody>
      </p:sp>
      <p:sp>
        <p:nvSpPr>
          <p:cNvPr id="6" name="Text Placeholder 5">
            <a:extLst>
              <a:ext uri="{FF2B5EF4-FFF2-40B4-BE49-F238E27FC236}">
                <a16:creationId xmlns:a16="http://schemas.microsoft.com/office/drawing/2014/main" id="{7B3359AB-B1B1-280E-27FA-3D1D108ACED0}"/>
              </a:ext>
            </a:extLst>
          </p:cNvPr>
          <p:cNvSpPr>
            <a:spLocks noGrp="1"/>
          </p:cNvSpPr>
          <p:nvPr>
            <p:ph type="body" sz="quarter" idx="25"/>
          </p:nvPr>
        </p:nvSpPr>
        <p:spPr>
          <a:xfrm>
            <a:off x="3156611" y="3546375"/>
            <a:ext cx="3657839" cy="153888"/>
          </a:xfrm>
        </p:spPr>
        <p:txBody>
          <a:bodyPr/>
          <a:lstStyle/>
          <a:p>
            <a:r>
              <a:rPr lang="en-US"/>
              <a:t>WPF Gallery application with Fluent theming enabled</a:t>
            </a:r>
          </a:p>
        </p:txBody>
      </p:sp>
      <p:sp>
        <p:nvSpPr>
          <p:cNvPr id="7" name="Text Placeholder 6">
            <a:extLst>
              <a:ext uri="{FF2B5EF4-FFF2-40B4-BE49-F238E27FC236}">
                <a16:creationId xmlns:a16="http://schemas.microsoft.com/office/drawing/2014/main" id="{9067006B-78B5-CB0D-A181-812D9F9B0D35}"/>
              </a:ext>
            </a:extLst>
          </p:cNvPr>
          <p:cNvSpPr>
            <a:spLocks noGrp="1"/>
          </p:cNvSpPr>
          <p:nvPr>
            <p:ph type="body" sz="quarter" idx="26"/>
          </p:nvPr>
        </p:nvSpPr>
        <p:spPr>
          <a:xfrm>
            <a:off x="3156611" y="4407944"/>
            <a:ext cx="3657839" cy="153888"/>
          </a:xfrm>
        </p:spPr>
        <p:txBody>
          <a:bodyPr/>
          <a:lstStyle/>
          <a:p>
            <a:r>
              <a:rPr lang="en-US"/>
              <a:t>https://aka.ms/binaryformatter</a:t>
            </a:r>
          </a:p>
        </p:txBody>
      </p:sp>
      <p:sp>
        <p:nvSpPr>
          <p:cNvPr id="8" name="Text Placeholder 7">
            <a:extLst>
              <a:ext uri="{FF2B5EF4-FFF2-40B4-BE49-F238E27FC236}">
                <a16:creationId xmlns:a16="http://schemas.microsoft.com/office/drawing/2014/main" id="{A9C0C750-678E-A7DE-2D0B-17F290BD78C1}"/>
              </a:ext>
            </a:extLst>
          </p:cNvPr>
          <p:cNvSpPr>
            <a:spLocks noGrp="1"/>
          </p:cNvSpPr>
          <p:nvPr>
            <p:ph type="body" sz="quarter" idx="27"/>
          </p:nvPr>
        </p:nvSpPr>
        <p:spPr>
          <a:xfrm>
            <a:off x="3156611" y="4720403"/>
            <a:ext cx="3657839" cy="153888"/>
          </a:xfrm>
        </p:spPr>
        <p:txBody>
          <a:bodyPr/>
          <a:lstStyle/>
          <a:p>
            <a:r>
              <a:rPr lang="en-US" err="1"/>
              <a:t>BinaryFormatter</a:t>
            </a:r>
            <a:r>
              <a:rPr lang="en-US"/>
              <a:t> vulnerabilities and mitigation</a:t>
            </a:r>
          </a:p>
        </p:txBody>
      </p:sp>
      <p:sp>
        <p:nvSpPr>
          <p:cNvPr id="9" name="Text Placeholder 8">
            <a:extLst>
              <a:ext uri="{FF2B5EF4-FFF2-40B4-BE49-F238E27FC236}">
                <a16:creationId xmlns:a16="http://schemas.microsoft.com/office/drawing/2014/main" id="{5F094A8F-FDED-17C0-46C1-F3566B0DF434}"/>
              </a:ext>
            </a:extLst>
          </p:cNvPr>
          <p:cNvSpPr>
            <a:spLocks noGrp="1"/>
          </p:cNvSpPr>
          <p:nvPr>
            <p:ph type="body" sz="quarter" idx="28"/>
          </p:nvPr>
        </p:nvSpPr>
        <p:spPr>
          <a:xfrm>
            <a:off x="3156611" y="5585580"/>
            <a:ext cx="3657839" cy="153888"/>
          </a:xfrm>
        </p:spPr>
        <p:txBody>
          <a:bodyPr/>
          <a:lstStyle/>
          <a:p>
            <a:r>
              <a:rPr lang="en-US"/>
              <a:t>https://aka.ms/get-dotnet-9</a:t>
            </a:r>
          </a:p>
        </p:txBody>
      </p:sp>
      <p:sp>
        <p:nvSpPr>
          <p:cNvPr id="10" name="Text Placeholder 9">
            <a:extLst>
              <a:ext uri="{FF2B5EF4-FFF2-40B4-BE49-F238E27FC236}">
                <a16:creationId xmlns:a16="http://schemas.microsoft.com/office/drawing/2014/main" id="{82810A18-C989-5F06-DDE3-549DEEACD24C}"/>
              </a:ext>
            </a:extLst>
          </p:cNvPr>
          <p:cNvSpPr>
            <a:spLocks noGrp="1"/>
          </p:cNvSpPr>
          <p:nvPr>
            <p:ph type="body" sz="quarter" idx="29"/>
          </p:nvPr>
        </p:nvSpPr>
        <p:spPr>
          <a:xfrm>
            <a:off x="3156611" y="5898039"/>
            <a:ext cx="3657839" cy="153888"/>
          </a:xfrm>
        </p:spPr>
        <p:txBody>
          <a:bodyPr/>
          <a:lstStyle/>
          <a:p>
            <a:r>
              <a:rPr lang="en-US"/>
              <a:t>Download and install latest .NET 9 release</a:t>
            </a:r>
          </a:p>
        </p:txBody>
      </p:sp>
      <p:sp>
        <p:nvSpPr>
          <p:cNvPr id="11" name="Text Placeholder 10">
            <a:extLst>
              <a:ext uri="{FF2B5EF4-FFF2-40B4-BE49-F238E27FC236}">
                <a16:creationId xmlns:a16="http://schemas.microsoft.com/office/drawing/2014/main" id="{1D4EB566-060E-F3ED-CB56-80F4935DEC0E}"/>
              </a:ext>
            </a:extLst>
          </p:cNvPr>
          <p:cNvSpPr>
            <a:spLocks noGrp="1"/>
          </p:cNvSpPr>
          <p:nvPr>
            <p:ph type="body" sz="quarter" idx="30"/>
          </p:nvPr>
        </p:nvSpPr>
        <p:spPr>
          <a:xfrm>
            <a:off x="7687048" y="2059888"/>
            <a:ext cx="3657839" cy="153888"/>
          </a:xfrm>
        </p:spPr>
        <p:txBody>
          <a:bodyPr/>
          <a:lstStyle/>
          <a:p>
            <a:r>
              <a:rPr lang="en-US"/>
              <a:t>https://aka.ms/wpf</a:t>
            </a:r>
          </a:p>
        </p:txBody>
      </p:sp>
      <p:sp>
        <p:nvSpPr>
          <p:cNvPr id="12" name="Text Placeholder 11">
            <a:extLst>
              <a:ext uri="{FF2B5EF4-FFF2-40B4-BE49-F238E27FC236}">
                <a16:creationId xmlns:a16="http://schemas.microsoft.com/office/drawing/2014/main" id="{97C5C83B-06D6-F10F-12E4-020C326DB75F}"/>
              </a:ext>
            </a:extLst>
          </p:cNvPr>
          <p:cNvSpPr>
            <a:spLocks noGrp="1"/>
          </p:cNvSpPr>
          <p:nvPr>
            <p:ph type="body" sz="quarter" idx="31"/>
          </p:nvPr>
        </p:nvSpPr>
        <p:spPr>
          <a:xfrm>
            <a:off x="7687048" y="2372347"/>
            <a:ext cx="3657839" cy="153888"/>
          </a:xfrm>
        </p:spPr>
        <p:txBody>
          <a:bodyPr/>
          <a:lstStyle/>
          <a:p>
            <a:r>
              <a:rPr lang="en-US"/>
              <a:t>MSDN for WPF </a:t>
            </a:r>
          </a:p>
        </p:txBody>
      </p:sp>
      <p:sp>
        <p:nvSpPr>
          <p:cNvPr id="13" name="Text Placeholder 12">
            <a:extLst>
              <a:ext uri="{FF2B5EF4-FFF2-40B4-BE49-F238E27FC236}">
                <a16:creationId xmlns:a16="http://schemas.microsoft.com/office/drawing/2014/main" id="{35943026-C787-6E4B-1171-CFCF604C6D57}"/>
              </a:ext>
            </a:extLst>
          </p:cNvPr>
          <p:cNvSpPr>
            <a:spLocks noGrp="1"/>
          </p:cNvSpPr>
          <p:nvPr>
            <p:ph type="body" sz="quarter" idx="32"/>
          </p:nvPr>
        </p:nvSpPr>
        <p:spPr>
          <a:xfrm>
            <a:off x="7687048" y="3233916"/>
            <a:ext cx="3657839" cy="153888"/>
          </a:xfrm>
        </p:spPr>
        <p:txBody>
          <a:bodyPr/>
          <a:lstStyle/>
          <a:p>
            <a:r>
              <a:rPr lang="en-US"/>
              <a:t>https://aka.ms/fluent</a:t>
            </a:r>
          </a:p>
        </p:txBody>
      </p:sp>
      <p:sp>
        <p:nvSpPr>
          <p:cNvPr id="14" name="Text Placeholder 13">
            <a:extLst>
              <a:ext uri="{FF2B5EF4-FFF2-40B4-BE49-F238E27FC236}">
                <a16:creationId xmlns:a16="http://schemas.microsoft.com/office/drawing/2014/main" id="{2D8BBF26-9E54-B650-B0FA-5447FD4896CD}"/>
              </a:ext>
            </a:extLst>
          </p:cNvPr>
          <p:cNvSpPr>
            <a:spLocks noGrp="1"/>
          </p:cNvSpPr>
          <p:nvPr>
            <p:ph type="body" sz="quarter" idx="33"/>
          </p:nvPr>
        </p:nvSpPr>
        <p:spPr>
          <a:xfrm>
            <a:off x="7687048" y="3546375"/>
            <a:ext cx="3657839" cy="153888"/>
          </a:xfrm>
        </p:spPr>
        <p:txBody>
          <a:bodyPr/>
          <a:lstStyle/>
          <a:p>
            <a:r>
              <a:rPr lang="en-US"/>
              <a:t>Fluent Design guidelines</a:t>
            </a:r>
          </a:p>
        </p:txBody>
      </p:sp>
      <p:sp>
        <p:nvSpPr>
          <p:cNvPr id="15" name="Text Placeholder 14">
            <a:extLst>
              <a:ext uri="{FF2B5EF4-FFF2-40B4-BE49-F238E27FC236}">
                <a16:creationId xmlns:a16="http://schemas.microsoft.com/office/drawing/2014/main" id="{94C9DC6A-C048-3BB6-3C6E-D04362779311}"/>
              </a:ext>
            </a:extLst>
          </p:cNvPr>
          <p:cNvSpPr>
            <a:spLocks noGrp="1"/>
          </p:cNvSpPr>
          <p:nvPr>
            <p:ph type="body" sz="quarter" idx="34"/>
          </p:nvPr>
        </p:nvSpPr>
        <p:spPr>
          <a:xfrm>
            <a:off x="7687048" y="4407944"/>
            <a:ext cx="3657839" cy="153888"/>
          </a:xfrm>
        </p:spPr>
        <p:txBody>
          <a:bodyPr/>
          <a:lstStyle/>
          <a:p>
            <a:r>
              <a:rPr lang="en-US"/>
              <a:t>https://aka.ms/wpfsamples</a:t>
            </a:r>
          </a:p>
        </p:txBody>
      </p:sp>
      <p:sp>
        <p:nvSpPr>
          <p:cNvPr id="16" name="Text Placeholder 15">
            <a:extLst>
              <a:ext uri="{FF2B5EF4-FFF2-40B4-BE49-F238E27FC236}">
                <a16:creationId xmlns:a16="http://schemas.microsoft.com/office/drawing/2014/main" id="{D7613006-AD7C-C6CE-68A6-6E0CE3EAAFBA}"/>
              </a:ext>
            </a:extLst>
          </p:cNvPr>
          <p:cNvSpPr>
            <a:spLocks noGrp="1"/>
          </p:cNvSpPr>
          <p:nvPr>
            <p:ph type="body" sz="quarter" idx="35"/>
          </p:nvPr>
        </p:nvSpPr>
        <p:spPr>
          <a:xfrm>
            <a:off x="7687048" y="4720403"/>
            <a:ext cx="3657839" cy="153888"/>
          </a:xfrm>
        </p:spPr>
        <p:txBody>
          <a:bodyPr/>
          <a:lstStyle/>
          <a:p>
            <a:r>
              <a:rPr lang="en-US"/>
              <a:t>WPF Samples GitHub repository</a:t>
            </a:r>
          </a:p>
        </p:txBody>
      </p:sp>
      <p:sp>
        <p:nvSpPr>
          <p:cNvPr id="17" name="Text Placeholder 16">
            <a:extLst>
              <a:ext uri="{FF2B5EF4-FFF2-40B4-BE49-F238E27FC236}">
                <a16:creationId xmlns:a16="http://schemas.microsoft.com/office/drawing/2014/main" id="{141172B6-938E-E7E6-D774-FEF8A20B44C5}"/>
              </a:ext>
            </a:extLst>
          </p:cNvPr>
          <p:cNvSpPr>
            <a:spLocks noGrp="1"/>
          </p:cNvSpPr>
          <p:nvPr>
            <p:ph type="body" sz="quarter" idx="36"/>
          </p:nvPr>
        </p:nvSpPr>
        <p:spPr>
          <a:xfrm>
            <a:off x="7687048" y="5585580"/>
            <a:ext cx="3657839" cy="153888"/>
          </a:xfrm>
        </p:spPr>
        <p:txBody>
          <a:bodyPr/>
          <a:lstStyle/>
          <a:p>
            <a:r>
              <a:rPr lang="en-US" dirty="0"/>
              <a:t>https://aka.ms/wpf/roadmap</a:t>
            </a:r>
          </a:p>
        </p:txBody>
      </p:sp>
      <p:sp>
        <p:nvSpPr>
          <p:cNvPr id="18" name="Text Placeholder 17">
            <a:extLst>
              <a:ext uri="{FF2B5EF4-FFF2-40B4-BE49-F238E27FC236}">
                <a16:creationId xmlns:a16="http://schemas.microsoft.com/office/drawing/2014/main" id="{29FF27EB-D753-BA01-B400-3F30958A33E3}"/>
              </a:ext>
            </a:extLst>
          </p:cNvPr>
          <p:cNvSpPr>
            <a:spLocks noGrp="1"/>
          </p:cNvSpPr>
          <p:nvPr>
            <p:ph type="body" sz="quarter" idx="37"/>
          </p:nvPr>
        </p:nvSpPr>
        <p:spPr>
          <a:xfrm>
            <a:off x="7687048" y="5898039"/>
            <a:ext cx="3657839" cy="153888"/>
          </a:xfrm>
        </p:spPr>
        <p:txBody>
          <a:bodyPr/>
          <a:lstStyle/>
          <a:p>
            <a:r>
              <a:rPr lang="en-US" dirty="0"/>
              <a:t>WPF Roadmap</a:t>
            </a:r>
          </a:p>
        </p:txBody>
      </p:sp>
    </p:spTree>
    <p:extLst>
      <p:ext uri="{BB962C8B-B14F-4D97-AF65-F5344CB8AC3E}">
        <p14:creationId xmlns:p14="http://schemas.microsoft.com/office/powerpoint/2010/main" val="23136454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5972496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57D6CC-9975-053F-4865-1F0248A11E77}"/>
              </a:ext>
            </a:extLst>
          </p:cNvPr>
          <p:cNvSpPr>
            <a:spLocks noGrp="1"/>
          </p:cNvSpPr>
          <p:nvPr>
            <p:ph type="body" sz="quarter" idx="11"/>
          </p:nvPr>
        </p:nvSpPr>
        <p:spPr>
          <a:xfrm>
            <a:off x="582613" y="3182779"/>
            <a:ext cx="3613209" cy="615553"/>
          </a:xfrm>
        </p:spPr>
        <p:txBody>
          <a:bodyPr/>
          <a:lstStyle/>
          <a:p>
            <a:pPr algn="ctr"/>
            <a:r>
              <a:rPr lang="en-US" sz="4000">
                <a:solidFill>
                  <a:schemeClr val="accent2"/>
                </a:solidFill>
              </a:rPr>
              <a:t>Agenda</a:t>
            </a:r>
            <a:endParaRPr lang="en-US" sz="3600">
              <a:solidFill>
                <a:schemeClr val="accent2"/>
              </a:solidFill>
            </a:endParaRPr>
          </a:p>
        </p:txBody>
      </p:sp>
      <p:sp>
        <p:nvSpPr>
          <p:cNvPr id="35" name="Text Placeholder 34">
            <a:extLst>
              <a:ext uri="{FF2B5EF4-FFF2-40B4-BE49-F238E27FC236}">
                <a16:creationId xmlns:a16="http://schemas.microsoft.com/office/drawing/2014/main" id="{BAA24A73-47AF-075F-FC84-C29CBD5D8688}"/>
              </a:ext>
            </a:extLst>
          </p:cNvPr>
          <p:cNvSpPr>
            <a:spLocks noGrp="1"/>
          </p:cNvSpPr>
          <p:nvPr>
            <p:ph type="body" sz="quarter" idx="36"/>
          </p:nvPr>
        </p:nvSpPr>
        <p:spPr>
          <a:xfrm>
            <a:off x="5164957" y="1010430"/>
            <a:ext cx="5173276" cy="276999"/>
          </a:xfrm>
        </p:spPr>
        <p:txBody>
          <a:bodyPr/>
          <a:lstStyle/>
          <a:p>
            <a:r>
              <a:rPr lang="en-US" b="1" dirty="0"/>
              <a:t>Why WPF?</a:t>
            </a:r>
          </a:p>
        </p:txBody>
      </p:sp>
      <p:sp>
        <p:nvSpPr>
          <p:cNvPr id="36" name="Text Placeholder 35">
            <a:extLst>
              <a:ext uri="{FF2B5EF4-FFF2-40B4-BE49-F238E27FC236}">
                <a16:creationId xmlns:a16="http://schemas.microsoft.com/office/drawing/2014/main" id="{5F431764-DDE2-38F6-B4F4-7C878AAE5AE7}"/>
              </a:ext>
            </a:extLst>
          </p:cNvPr>
          <p:cNvSpPr>
            <a:spLocks noGrp="1"/>
          </p:cNvSpPr>
          <p:nvPr>
            <p:ph type="body" sz="quarter" idx="47"/>
          </p:nvPr>
        </p:nvSpPr>
        <p:spPr>
          <a:xfrm>
            <a:off x="5164957" y="2825703"/>
            <a:ext cx="5173276" cy="276999"/>
          </a:xfrm>
        </p:spPr>
        <p:txBody>
          <a:bodyPr/>
          <a:lstStyle/>
          <a:p>
            <a:r>
              <a:rPr lang="en-US" b="1"/>
              <a:t>WPF in .NET 9</a:t>
            </a:r>
          </a:p>
        </p:txBody>
      </p:sp>
      <p:sp>
        <p:nvSpPr>
          <p:cNvPr id="37" name="Text Placeholder 36">
            <a:extLst>
              <a:ext uri="{FF2B5EF4-FFF2-40B4-BE49-F238E27FC236}">
                <a16:creationId xmlns:a16="http://schemas.microsoft.com/office/drawing/2014/main" id="{2620EBAC-EB17-B79B-729E-BFB7E5165AE8}"/>
              </a:ext>
            </a:extLst>
          </p:cNvPr>
          <p:cNvSpPr>
            <a:spLocks noGrp="1"/>
          </p:cNvSpPr>
          <p:nvPr>
            <p:ph type="body" sz="quarter" idx="49"/>
          </p:nvPr>
        </p:nvSpPr>
        <p:spPr>
          <a:xfrm>
            <a:off x="5843383" y="3430794"/>
            <a:ext cx="5173276" cy="276999"/>
          </a:xfrm>
        </p:spPr>
        <p:txBody>
          <a:bodyPr/>
          <a:lstStyle/>
          <a:p>
            <a:r>
              <a:rPr lang="en-US" b="1" dirty="0"/>
              <a:t>Fluent Theming  </a:t>
            </a:r>
          </a:p>
        </p:txBody>
      </p:sp>
      <p:sp>
        <p:nvSpPr>
          <p:cNvPr id="38" name="Text Placeholder 37">
            <a:extLst>
              <a:ext uri="{FF2B5EF4-FFF2-40B4-BE49-F238E27FC236}">
                <a16:creationId xmlns:a16="http://schemas.microsoft.com/office/drawing/2014/main" id="{5B6282BC-C5F3-C85A-FEA2-55E7C0957785}"/>
              </a:ext>
            </a:extLst>
          </p:cNvPr>
          <p:cNvSpPr>
            <a:spLocks noGrp="1"/>
          </p:cNvSpPr>
          <p:nvPr>
            <p:ph type="body" sz="quarter" idx="51"/>
          </p:nvPr>
        </p:nvSpPr>
        <p:spPr>
          <a:xfrm>
            <a:off x="5813883" y="4035885"/>
            <a:ext cx="5173276" cy="276999"/>
          </a:xfrm>
        </p:spPr>
        <p:txBody>
          <a:bodyPr/>
          <a:lstStyle/>
          <a:p>
            <a:r>
              <a:rPr lang="en-US" b="1" dirty="0"/>
              <a:t>Hyphen Based ligatures</a:t>
            </a:r>
          </a:p>
        </p:txBody>
      </p:sp>
      <p:sp>
        <p:nvSpPr>
          <p:cNvPr id="39" name="Text Placeholder 38">
            <a:extLst>
              <a:ext uri="{FF2B5EF4-FFF2-40B4-BE49-F238E27FC236}">
                <a16:creationId xmlns:a16="http://schemas.microsoft.com/office/drawing/2014/main" id="{7EEC9249-8A66-2A6E-0C9E-92F33E1BAC91}"/>
              </a:ext>
            </a:extLst>
          </p:cNvPr>
          <p:cNvSpPr>
            <a:spLocks noGrp="1"/>
          </p:cNvSpPr>
          <p:nvPr>
            <p:ph type="body" sz="quarter" idx="52"/>
          </p:nvPr>
        </p:nvSpPr>
        <p:spPr>
          <a:xfrm>
            <a:off x="5843383" y="4640976"/>
            <a:ext cx="5173276" cy="276999"/>
          </a:xfrm>
        </p:spPr>
        <p:txBody>
          <a:bodyPr/>
          <a:lstStyle/>
          <a:p>
            <a:r>
              <a:rPr lang="en-US" b="1" dirty="0"/>
              <a:t>Security</a:t>
            </a:r>
          </a:p>
        </p:txBody>
      </p:sp>
      <p:sp>
        <p:nvSpPr>
          <p:cNvPr id="40" name="Text Placeholder 39">
            <a:extLst>
              <a:ext uri="{FF2B5EF4-FFF2-40B4-BE49-F238E27FC236}">
                <a16:creationId xmlns:a16="http://schemas.microsoft.com/office/drawing/2014/main" id="{48FB4C79-885B-9D6D-9D77-690AA461CD09}"/>
              </a:ext>
            </a:extLst>
          </p:cNvPr>
          <p:cNvSpPr>
            <a:spLocks noGrp="1"/>
          </p:cNvSpPr>
          <p:nvPr>
            <p:ph type="body" sz="quarter" idx="55"/>
          </p:nvPr>
        </p:nvSpPr>
        <p:spPr>
          <a:xfrm>
            <a:off x="5164957" y="5246067"/>
            <a:ext cx="5173276" cy="276999"/>
          </a:xfrm>
        </p:spPr>
        <p:txBody>
          <a:bodyPr/>
          <a:lstStyle/>
          <a:p>
            <a:r>
              <a:rPr lang="en-US" b="1"/>
              <a:t>.NET 10 &amp; beyond</a:t>
            </a:r>
          </a:p>
        </p:txBody>
      </p:sp>
      <p:sp>
        <p:nvSpPr>
          <p:cNvPr id="2" name="Text Placeholder 39">
            <a:extLst>
              <a:ext uri="{FF2B5EF4-FFF2-40B4-BE49-F238E27FC236}">
                <a16:creationId xmlns:a16="http://schemas.microsoft.com/office/drawing/2014/main" id="{0163FC2B-0551-B90C-74A7-0C6A50C04B36}"/>
              </a:ext>
            </a:extLst>
          </p:cNvPr>
          <p:cNvSpPr txBox="1">
            <a:spLocks/>
          </p:cNvSpPr>
          <p:nvPr/>
        </p:nvSpPr>
        <p:spPr>
          <a:xfrm>
            <a:off x="5164957" y="5851159"/>
            <a:ext cx="517327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8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Resources</a:t>
            </a:r>
          </a:p>
        </p:txBody>
      </p:sp>
      <p:sp>
        <p:nvSpPr>
          <p:cNvPr id="3" name="Text Placeholder 34">
            <a:extLst>
              <a:ext uri="{FF2B5EF4-FFF2-40B4-BE49-F238E27FC236}">
                <a16:creationId xmlns:a16="http://schemas.microsoft.com/office/drawing/2014/main" id="{D06D55B7-1E3A-6F39-2C7D-D2557AF52AA8}"/>
              </a:ext>
            </a:extLst>
          </p:cNvPr>
          <p:cNvSpPr txBox="1">
            <a:spLocks/>
          </p:cNvSpPr>
          <p:nvPr/>
        </p:nvSpPr>
        <p:spPr>
          <a:xfrm>
            <a:off x="5164957" y="1615521"/>
            <a:ext cx="517327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8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Brief History</a:t>
            </a:r>
          </a:p>
        </p:txBody>
      </p:sp>
      <p:sp>
        <p:nvSpPr>
          <p:cNvPr id="4" name="Text Placeholder 34">
            <a:extLst>
              <a:ext uri="{FF2B5EF4-FFF2-40B4-BE49-F238E27FC236}">
                <a16:creationId xmlns:a16="http://schemas.microsoft.com/office/drawing/2014/main" id="{B1D3228B-3C37-2452-5BA2-EB93AF65C4F8}"/>
              </a:ext>
            </a:extLst>
          </p:cNvPr>
          <p:cNvSpPr txBox="1">
            <a:spLocks/>
          </p:cNvSpPr>
          <p:nvPr/>
        </p:nvSpPr>
        <p:spPr>
          <a:xfrm>
            <a:off x="5164957" y="2220612"/>
            <a:ext cx="517327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8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Mission Statement</a:t>
            </a:r>
          </a:p>
        </p:txBody>
      </p:sp>
    </p:spTree>
    <p:extLst>
      <p:ext uri="{BB962C8B-B14F-4D97-AF65-F5344CB8AC3E}">
        <p14:creationId xmlns:p14="http://schemas.microsoft.com/office/powerpoint/2010/main" val="2571516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E254A7-0CAA-4C6C-15C3-E2FF2A0C1F72}"/>
              </a:ext>
            </a:extLst>
          </p:cNvPr>
          <p:cNvSpPr>
            <a:spLocks noGrp="1"/>
          </p:cNvSpPr>
          <p:nvPr>
            <p:ph type="body" sz="quarter" idx="17"/>
          </p:nvPr>
        </p:nvSpPr>
        <p:spPr>
          <a:xfrm>
            <a:off x="4926436" y="4596305"/>
            <a:ext cx="2313432" cy="553998"/>
          </a:xfrm>
        </p:spPr>
        <p:txBody>
          <a:bodyPr/>
          <a:lstStyle/>
          <a:p>
            <a:r>
              <a:rPr lang="en-US" dirty="0"/>
              <a:t>Enterprise applications</a:t>
            </a:r>
          </a:p>
        </p:txBody>
      </p:sp>
      <p:sp>
        <p:nvSpPr>
          <p:cNvPr id="4" name="Title 3">
            <a:extLst>
              <a:ext uri="{FF2B5EF4-FFF2-40B4-BE49-F238E27FC236}">
                <a16:creationId xmlns:a16="http://schemas.microsoft.com/office/drawing/2014/main" id="{DF716289-62B6-62EB-9F26-446E3EE2F2D1}"/>
              </a:ext>
            </a:extLst>
          </p:cNvPr>
          <p:cNvSpPr>
            <a:spLocks noGrp="1"/>
          </p:cNvSpPr>
          <p:nvPr>
            <p:ph type="title"/>
          </p:nvPr>
        </p:nvSpPr>
        <p:spPr>
          <a:xfrm>
            <a:off x="570960" y="957463"/>
            <a:ext cx="11050081" cy="615553"/>
          </a:xfrm>
        </p:spPr>
        <p:txBody>
          <a:bodyPr/>
          <a:lstStyle/>
          <a:p>
            <a:r>
              <a:rPr lang="en-US" dirty="0"/>
              <a:t>Why WPF?</a:t>
            </a:r>
          </a:p>
        </p:txBody>
      </p:sp>
      <p:sp>
        <p:nvSpPr>
          <p:cNvPr id="5" name="Text Placeholder 4">
            <a:extLst>
              <a:ext uri="{FF2B5EF4-FFF2-40B4-BE49-F238E27FC236}">
                <a16:creationId xmlns:a16="http://schemas.microsoft.com/office/drawing/2014/main" id="{D234FA12-7B3E-1D4C-5D40-8AABF30A5D46}"/>
              </a:ext>
            </a:extLst>
          </p:cNvPr>
          <p:cNvSpPr>
            <a:spLocks noGrp="1"/>
          </p:cNvSpPr>
          <p:nvPr>
            <p:ph type="body" sz="quarter" idx="20"/>
          </p:nvPr>
        </p:nvSpPr>
        <p:spPr>
          <a:xfrm>
            <a:off x="8275791" y="2689548"/>
            <a:ext cx="2313432" cy="276999"/>
          </a:xfrm>
        </p:spPr>
        <p:txBody>
          <a:bodyPr/>
          <a:lstStyle/>
          <a:p>
            <a:r>
              <a:rPr lang="en-IN" sz="1800" b="1" dirty="0">
                <a:solidFill>
                  <a:srgbClr val="E566CC"/>
                </a:solidFill>
                <a:effectLst/>
                <a:latin typeface="Open Sans" panose="020B0606030504020204" pitchFamily="34" charset="0"/>
              </a:rPr>
              <a:t>Reliability</a:t>
            </a:r>
            <a:endParaRPr lang="en-US" dirty="0"/>
          </a:p>
        </p:txBody>
      </p:sp>
      <p:sp>
        <p:nvSpPr>
          <p:cNvPr id="7" name="Text Placeholder 6">
            <a:extLst>
              <a:ext uri="{FF2B5EF4-FFF2-40B4-BE49-F238E27FC236}">
                <a16:creationId xmlns:a16="http://schemas.microsoft.com/office/drawing/2014/main" id="{64350224-A648-5ABB-C068-C03D314F8091}"/>
              </a:ext>
            </a:extLst>
          </p:cNvPr>
          <p:cNvSpPr>
            <a:spLocks noGrp="1"/>
          </p:cNvSpPr>
          <p:nvPr>
            <p:ph type="body" sz="quarter" idx="23"/>
          </p:nvPr>
        </p:nvSpPr>
        <p:spPr>
          <a:xfrm>
            <a:off x="1675741" y="4672504"/>
            <a:ext cx="2313432" cy="276999"/>
          </a:xfrm>
        </p:spPr>
        <p:txBody>
          <a:bodyPr/>
          <a:lstStyle/>
          <a:p>
            <a:r>
              <a:rPr lang="en-US" dirty="0"/>
              <a:t>.NET</a:t>
            </a:r>
            <a:r>
              <a:rPr lang="en-US"/>
              <a:t> Ecosystem</a:t>
            </a:r>
            <a:endParaRPr lang="en-US" dirty="0"/>
          </a:p>
        </p:txBody>
      </p:sp>
      <p:sp>
        <p:nvSpPr>
          <p:cNvPr id="9" name="Text Placeholder 8">
            <a:extLst>
              <a:ext uri="{FF2B5EF4-FFF2-40B4-BE49-F238E27FC236}">
                <a16:creationId xmlns:a16="http://schemas.microsoft.com/office/drawing/2014/main" id="{B7BB09B2-1EAC-FD0B-8C62-3EC9BCB11B87}"/>
              </a:ext>
            </a:extLst>
          </p:cNvPr>
          <p:cNvSpPr>
            <a:spLocks noGrp="1"/>
          </p:cNvSpPr>
          <p:nvPr>
            <p:ph type="body" sz="quarter" idx="26"/>
          </p:nvPr>
        </p:nvSpPr>
        <p:spPr>
          <a:xfrm>
            <a:off x="4969979" y="2689548"/>
            <a:ext cx="2313432" cy="276999"/>
          </a:xfrm>
        </p:spPr>
        <p:txBody>
          <a:bodyPr/>
          <a:lstStyle/>
          <a:p>
            <a:r>
              <a:rPr lang="en-US" dirty="0"/>
              <a:t>Robust technology</a:t>
            </a:r>
          </a:p>
        </p:txBody>
      </p:sp>
      <p:sp>
        <p:nvSpPr>
          <p:cNvPr id="11" name="Text Placeholder 10">
            <a:extLst>
              <a:ext uri="{FF2B5EF4-FFF2-40B4-BE49-F238E27FC236}">
                <a16:creationId xmlns:a16="http://schemas.microsoft.com/office/drawing/2014/main" id="{91AE3E64-F3AA-E0A2-C18A-CB241D1EEACB}"/>
              </a:ext>
            </a:extLst>
          </p:cNvPr>
          <p:cNvSpPr>
            <a:spLocks noGrp="1"/>
          </p:cNvSpPr>
          <p:nvPr>
            <p:ph type="body" sz="quarter" idx="28"/>
          </p:nvPr>
        </p:nvSpPr>
        <p:spPr>
          <a:xfrm>
            <a:off x="1657277" y="2689548"/>
            <a:ext cx="2313432" cy="276999"/>
          </a:xfrm>
        </p:spPr>
        <p:txBody>
          <a:bodyPr/>
          <a:lstStyle/>
          <a:p>
            <a:r>
              <a:rPr lang="en-US" dirty="0"/>
              <a:t>Feature rich</a:t>
            </a:r>
          </a:p>
        </p:txBody>
      </p:sp>
      <p:sp>
        <p:nvSpPr>
          <p:cNvPr id="13" name="Text Placeholder 12">
            <a:extLst>
              <a:ext uri="{FF2B5EF4-FFF2-40B4-BE49-F238E27FC236}">
                <a16:creationId xmlns:a16="http://schemas.microsoft.com/office/drawing/2014/main" id="{9216111C-7A18-86E0-2DEA-9323681C1BD3}"/>
              </a:ext>
            </a:extLst>
          </p:cNvPr>
          <p:cNvSpPr>
            <a:spLocks noGrp="1"/>
          </p:cNvSpPr>
          <p:nvPr>
            <p:ph type="body" sz="quarter" idx="30"/>
          </p:nvPr>
        </p:nvSpPr>
        <p:spPr>
          <a:xfrm>
            <a:off x="8207169" y="4774469"/>
            <a:ext cx="2313432" cy="276999"/>
          </a:xfrm>
        </p:spPr>
        <p:txBody>
          <a:bodyPr/>
          <a:lstStyle/>
          <a:p>
            <a:r>
              <a:rPr lang="en-US" dirty="0"/>
              <a:t>Documentation</a:t>
            </a:r>
          </a:p>
        </p:txBody>
      </p:sp>
    </p:spTree>
    <p:extLst>
      <p:ext uri="{BB962C8B-B14F-4D97-AF65-F5344CB8AC3E}">
        <p14:creationId xmlns:p14="http://schemas.microsoft.com/office/powerpoint/2010/main" val="1639696041"/>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045B5-C393-3A82-8F10-CD9AC93807EF}"/>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52836EB-361B-A7C8-C981-612FE2AC4489}"/>
              </a:ext>
            </a:extLst>
          </p:cNvPr>
          <p:cNvCxnSpPr>
            <a:cxnSpLocks/>
          </p:cNvCxnSpPr>
          <p:nvPr/>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1C12742-FB87-4B43-A91A-0EBAF1F489AC}"/>
              </a:ext>
            </a:extLst>
          </p:cNvPr>
          <p:cNvCxnSpPr>
            <a:cxnSpLocks/>
          </p:cNvCxnSpPr>
          <p:nvPr/>
        </p:nvCxnSpPr>
        <p:spPr>
          <a:xfrm flipV="1">
            <a:off x="1583782"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F94D802-268B-4E61-68E5-F7751D3A7927}"/>
              </a:ext>
            </a:extLst>
          </p:cNvPr>
          <p:cNvCxnSpPr>
            <a:cxnSpLocks/>
          </p:cNvCxnSpPr>
          <p:nvPr/>
        </p:nvCxnSpPr>
        <p:spPr>
          <a:xfrm>
            <a:off x="2986390"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016B2AC-5B3D-C9B1-2A3F-864ED62CB0E1}"/>
              </a:ext>
            </a:extLst>
          </p:cNvPr>
          <p:cNvCxnSpPr>
            <a:cxnSpLocks/>
          </p:cNvCxnSpPr>
          <p:nvPr/>
        </p:nvCxnSpPr>
        <p:spPr>
          <a:xfrm flipV="1">
            <a:off x="4260483"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2E6745-972D-672A-FF63-F35FE61B59FD}"/>
              </a:ext>
            </a:extLst>
          </p:cNvPr>
          <p:cNvSpPr txBox="1">
            <a:spLocks/>
          </p:cNvSpPr>
          <p:nvPr/>
        </p:nvSpPr>
        <p:spPr>
          <a:xfrm>
            <a:off x="570676" y="378484"/>
            <a:ext cx="11060492" cy="553998"/>
          </a:xfrm>
          <a:prstGeom prst="rect">
            <a:avLst/>
          </a:prstGeom>
        </p:spPr>
        <p:txBody>
          <a:bodyPr/>
          <a:lstStyle>
            <a:lvl1pPr algn="l"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dirty="0"/>
              <a:t>Brief History</a:t>
            </a:r>
          </a:p>
        </p:txBody>
      </p:sp>
      <p:sp>
        <p:nvSpPr>
          <p:cNvPr id="7" name="Text Placeholder 11">
            <a:extLst>
              <a:ext uri="{FF2B5EF4-FFF2-40B4-BE49-F238E27FC236}">
                <a16:creationId xmlns:a16="http://schemas.microsoft.com/office/drawing/2014/main" id="{ACCA43B5-639A-E7D3-F935-277736860E79}"/>
              </a:ext>
            </a:extLst>
          </p:cNvPr>
          <p:cNvSpPr txBox="1">
            <a:spLocks/>
          </p:cNvSpPr>
          <p:nvPr/>
        </p:nvSpPr>
        <p:spPr>
          <a:xfrm>
            <a:off x="253138" y="4161186"/>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2006</a:t>
            </a:r>
          </a:p>
        </p:txBody>
      </p:sp>
      <p:sp>
        <p:nvSpPr>
          <p:cNvPr id="8" name="Text Placeholder 3">
            <a:extLst>
              <a:ext uri="{FF2B5EF4-FFF2-40B4-BE49-F238E27FC236}">
                <a16:creationId xmlns:a16="http://schemas.microsoft.com/office/drawing/2014/main" id="{1317F6A8-2067-D5BD-F0E1-9EC069B4F382}"/>
              </a:ext>
            </a:extLst>
          </p:cNvPr>
          <p:cNvSpPr txBox="1">
            <a:spLocks/>
          </p:cNvSpPr>
          <p:nvPr/>
        </p:nvSpPr>
        <p:spPr>
          <a:xfrm>
            <a:off x="584199" y="4538705"/>
            <a:ext cx="2066010" cy="800219"/>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3.0</a:t>
            </a:r>
          </a:p>
          <a:p>
            <a:r>
              <a:rPr lang="en-US"/>
              <a:t>WPF development can be done with VS 2005</a:t>
            </a:r>
          </a:p>
        </p:txBody>
      </p:sp>
      <p:cxnSp>
        <p:nvCxnSpPr>
          <p:cNvPr id="9" name="Straight Connector 8">
            <a:extLst>
              <a:ext uri="{FF2B5EF4-FFF2-40B4-BE49-F238E27FC236}">
                <a16:creationId xmlns:a16="http://schemas.microsoft.com/office/drawing/2014/main" id="{0CF06AE2-5E9D-4D90-9B2D-52493AFE243E}"/>
              </a:ext>
            </a:extLst>
          </p:cNvPr>
          <p:cNvCxnSpPr>
            <a:cxnSpLocks/>
          </p:cNvCxnSpPr>
          <p:nvPr/>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5CCBE470-9993-57AF-E0CB-008957202C34}"/>
              </a:ext>
            </a:extLst>
          </p:cNvPr>
          <p:cNvSpPr txBox="1">
            <a:spLocks/>
          </p:cNvSpPr>
          <p:nvPr/>
        </p:nvSpPr>
        <p:spPr>
          <a:xfrm>
            <a:off x="1296037" y="2799055"/>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2007</a:t>
            </a:r>
          </a:p>
        </p:txBody>
      </p:sp>
      <p:sp>
        <p:nvSpPr>
          <p:cNvPr id="11" name="Text Placeholder 3">
            <a:extLst>
              <a:ext uri="{FF2B5EF4-FFF2-40B4-BE49-F238E27FC236}">
                <a16:creationId xmlns:a16="http://schemas.microsoft.com/office/drawing/2014/main" id="{5D53BD8F-F231-CDA9-D482-BAACBF597FF4}"/>
              </a:ext>
            </a:extLst>
          </p:cNvPr>
          <p:cNvSpPr txBox="1">
            <a:spLocks/>
          </p:cNvSpPr>
          <p:nvPr/>
        </p:nvSpPr>
        <p:spPr>
          <a:xfrm>
            <a:off x="3023281" y="4538705"/>
            <a:ext cx="2090265" cy="1508105"/>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3.5 SP1</a:t>
            </a:r>
          </a:p>
          <a:p>
            <a:r>
              <a:rPr lang="en-US"/>
              <a:t>Native splash screen support, New </a:t>
            </a:r>
            <a:r>
              <a:rPr lang="en-US" err="1"/>
              <a:t>WebBrowser</a:t>
            </a:r>
            <a:r>
              <a:rPr lang="en-US"/>
              <a:t> control, DirectX pixel shader support.</a:t>
            </a:r>
          </a:p>
          <a:p>
            <a:endParaRPr lang="en-US"/>
          </a:p>
        </p:txBody>
      </p:sp>
      <p:sp>
        <p:nvSpPr>
          <p:cNvPr id="12" name="Text Placeholder 11">
            <a:extLst>
              <a:ext uri="{FF2B5EF4-FFF2-40B4-BE49-F238E27FC236}">
                <a16:creationId xmlns:a16="http://schemas.microsoft.com/office/drawing/2014/main" id="{08290509-D531-B617-44C8-29CC5BFB796D}"/>
              </a:ext>
            </a:extLst>
          </p:cNvPr>
          <p:cNvSpPr txBox="1">
            <a:spLocks/>
          </p:cNvSpPr>
          <p:nvPr/>
        </p:nvSpPr>
        <p:spPr>
          <a:xfrm>
            <a:off x="2655565" y="4161186"/>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2008</a:t>
            </a:r>
          </a:p>
        </p:txBody>
      </p:sp>
      <p:sp>
        <p:nvSpPr>
          <p:cNvPr id="13" name="Text Placeholder 3">
            <a:extLst>
              <a:ext uri="{FF2B5EF4-FFF2-40B4-BE49-F238E27FC236}">
                <a16:creationId xmlns:a16="http://schemas.microsoft.com/office/drawing/2014/main" id="{8D8C5CA9-323F-BBB0-CBB9-0773BE59F174}"/>
              </a:ext>
            </a:extLst>
          </p:cNvPr>
          <p:cNvSpPr txBox="1">
            <a:spLocks/>
          </p:cNvSpPr>
          <p:nvPr/>
        </p:nvSpPr>
        <p:spPr>
          <a:xfrm>
            <a:off x="1296118" y="1120235"/>
            <a:ext cx="2066010" cy="1877437"/>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3.5</a:t>
            </a:r>
          </a:p>
          <a:p>
            <a:r>
              <a:rPr lang="en-US"/>
              <a:t>Changes and improvements in App model, data binding, controls, documents, annotations, 3-D UI elements</a:t>
            </a:r>
          </a:p>
          <a:p>
            <a:endParaRPr lang="en-US"/>
          </a:p>
        </p:txBody>
      </p:sp>
      <p:sp>
        <p:nvSpPr>
          <p:cNvPr id="14" name="Text Placeholder 11">
            <a:extLst>
              <a:ext uri="{FF2B5EF4-FFF2-40B4-BE49-F238E27FC236}">
                <a16:creationId xmlns:a16="http://schemas.microsoft.com/office/drawing/2014/main" id="{2340E2B5-1D74-2B35-A3AC-E7D5617A584C}"/>
              </a:ext>
            </a:extLst>
          </p:cNvPr>
          <p:cNvSpPr txBox="1">
            <a:spLocks/>
          </p:cNvSpPr>
          <p:nvPr/>
        </p:nvSpPr>
        <p:spPr>
          <a:xfrm>
            <a:off x="3964079" y="2799055"/>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2010</a:t>
            </a:r>
          </a:p>
        </p:txBody>
      </p:sp>
      <p:sp>
        <p:nvSpPr>
          <p:cNvPr id="15" name="Text Placeholder 3">
            <a:extLst>
              <a:ext uri="{FF2B5EF4-FFF2-40B4-BE49-F238E27FC236}">
                <a16:creationId xmlns:a16="http://schemas.microsoft.com/office/drawing/2014/main" id="{BE9E8FB0-0033-2E85-6286-EDCAC89748D9}"/>
              </a:ext>
            </a:extLst>
          </p:cNvPr>
          <p:cNvSpPr txBox="1">
            <a:spLocks/>
          </p:cNvSpPr>
          <p:nvPr/>
        </p:nvSpPr>
        <p:spPr>
          <a:xfrm>
            <a:off x="3914124" y="1233124"/>
            <a:ext cx="2090264" cy="1661993"/>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4</a:t>
            </a:r>
          </a:p>
          <a:p>
            <a:r>
              <a:rPr lang="en-US"/>
              <a:t>New controls: Calendar, DataGrid, and </a:t>
            </a:r>
            <a:r>
              <a:rPr lang="en-US" err="1"/>
              <a:t>DatePicker</a:t>
            </a:r>
            <a:r>
              <a:rPr lang="en-US"/>
              <a:t>.</a:t>
            </a:r>
          </a:p>
          <a:p>
            <a:r>
              <a:rPr lang="en-US"/>
              <a:t>Multi-Touch and Manipulation</a:t>
            </a:r>
          </a:p>
          <a:p>
            <a:endParaRPr lang="en-US"/>
          </a:p>
        </p:txBody>
      </p:sp>
      <p:sp>
        <p:nvSpPr>
          <p:cNvPr id="16" name="Oval 15">
            <a:extLst>
              <a:ext uri="{FF2B5EF4-FFF2-40B4-BE49-F238E27FC236}">
                <a16:creationId xmlns:a16="http://schemas.microsoft.com/office/drawing/2014/main" id="{67499F76-C6B0-BF04-7F5C-736E2439C120}"/>
              </a:ext>
            </a:extLst>
          </p:cNvPr>
          <p:cNvSpPr/>
          <p:nvPr/>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val 16">
            <a:extLst>
              <a:ext uri="{FF2B5EF4-FFF2-40B4-BE49-F238E27FC236}">
                <a16:creationId xmlns:a16="http://schemas.microsoft.com/office/drawing/2014/main" id="{8D4AF72D-1C39-F460-244C-77487F3595D9}"/>
              </a:ext>
            </a:extLst>
          </p:cNvPr>
          <p:cNvSpPr/>
          <p:nvPr/>
        </p:nvSpPr>
        <p:spPr bwMode="auto">
          <a:xfrm>
            <a:off x="2949499"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Oval 17">
            <a:extLst>
              <a:ext uri="{FF2B5EF4-FFF2-40B4-BE49-F238E27FC236}">
                <a16:creationId xmlns:a16="http://schemas.microsoft.com/office/drawing/2014/main" id="{88318AB9-02EA-B47F-1F06-BCADAF06FFEE}"/>
              </a:ext>
            </a:extLst>
          </p:cNvPr>
          <p:cNvSpPr/>
          <p:nvPr/>
        </p:nvSpPr>
        <p:spPr bwMode="auto">
          <a:xfrm>
            <a:off x="1553610"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8476CB97-7952-F808-0279-F8AA44607601}"/>
              </a:ext>
            </a:extLst>
          </p:cNvPr>
          <p:cNvSpPr/>
          <p:nvPr/>
        </p:nvSpPr>
        <p:spPr bwMode="auto">
          <a:xfrm>
            <a:off x="4223592"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Connector 19">
            <a:extLst>
              <a:ext uri="{FF2B5EF4-FFF2-40B4-BE49-F238E27FC236}">
                <a16:creationId xmlns:a16="http://schemas.microsoft.com/office/drawing/2014/main" id="{EAC42CAE-AFCD-0189-3C0B-B833D724DB47}"/>
              </a:ext>
            </a:extLst>
          </p:cNvPr>
          <p:cNvCxnSpPr>
            <a:cxnSpLocks/>
          </p:cNvCxnSpPr>
          <p:nvPr/>
        </p:nvCxnSpPr>
        <p:spPr>
          <a:xfrm flipV="1">
            <a:off x="6988005" y="3173169"/>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E508BC68-F17E-D9D5-9704-E43E82F73DDE}"/>
              </a:ext>
            </a:extLst>
          </p:cNvPr>
          <p:cNvSpPr txBox="1">
            <a:spLocks/>
          </p:cNvSpPr>
          <p:nvPr/>
        </p:nvSpPr>
        <p:spPr>
          <a:xfrm>
            <a:off x="6797505" y="2799055"/>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2015</a:t>
            </a:r>
          </a:p>
        </p:txBody>
      </p:sp>
      <p:sp>
        <p:nvSpPr>
          <p:cNvPr id="22" name="Text Placeholder 3">
            <a:extLst>
              <a:ext uri="{FF2B5EF4-FFF2-40B4-BE49-F238E27FC236}">
                <a16:creationId xmlns:a16="http://schemas.microsoft.com/office/drawing/2014/main" id="{2B04CB64-86C3-21F0-E73F-00EC126DB982}"/>
              </a:ext>
            </a:extLst>
          </p:cNvPr>
          <p:cNvSpPr txBox="1">
            <a:spLocks/>
          </p:cNvSpPr>
          <p:nvPr/>
        </p:nvSpPr>
        <p:spPr>
          <a:xfrm>
            <a:off x="6740289" y="1233124"/>
            <a:ext cx="2090264" cy="1661993"/>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4.6</a:t>
            </a:r>
          </a:p>
          <a:p>
            <a:r>
              <a:rPr lang="en-US"/>
              <a:t>Transparent child window support</a:t>
            </a:r>
          </a:p>
          <a:p>
            <a:r>
              <a:rPr lang="en-US"/>
              <a:t>HDPI and Touch improvements</a:t>
            </a:r>
          </a:p>
          <a:p>
            <a:endParaRPr lang="en-US"/>
          </a:p>
        </p:txBody>
      </p:sp>
      <p:sp>
        <p:nvSpPr>
          <p:cNvPr id="23" name="Oval 22">
            <a:extLst>
              <a:ext uri="{FF2B5EF4-FFF2-40B4-BE49-F238E27FC236}">
                <a16:creationId xmlns:a16="http://schemas.microsoft.com/office/drawing/2014/main" id="{DCA40327-7A8D-4C7E-37D4-6717231F178F}"/>
              </a:ext>
            </a:extLst>
          </p:cNvPr>
          <p:cNvSpPr/>
          <p:nvPr/>
        </p:nvSpPr>
        <p:spPr bwMode="auto">
          <a:xfrm>
            <a:off x="6944391" y="3105611"/>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Connector 23">
            <a:extLst>
              <a:ext uri="{FF2B5EF4-FFF2-40B4-BE49-F238E27FC236}">
                <a16:creationId xmlns:a16="http://schemas.microsoft.com/office/drawing/2014/main" id="{A9C91408-56DD-394B-9A5E-798BF6ADBD77}"/>
              </a:ext>
            </a:extLst>
          </p:cNvPr>
          <p:cNvCxnSpPr>
            <a:cxnSpLocks/>
          </p:cNvCxnSpPr>
          <p:nvPr/>
        </p:nvCxnSpPr>
        <p:spPr>
          <a:xfrm>
            <a:off x="5660123" y="3612731"/>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1">
            <a:extLst>
              <a:ext uri="{FF2B5EF4-FFF2-40B4-BE49-F238E27FC236}">
                <a16:creationId xmlns:a16="http://schemas.microsoft.com/office/drawing/2014/main" id="{114E0833-3241-1A80-410A-0FE650B66471}"/>
              </a:ext>
            </a:extLst>
          </p:cNvPr>
          <p:cNvSpPr txBox="1">
            <a:spLocks/>
          </p:cNvSpPr>
          <p:nvPr/>
        </p:nvSpPr>
        <p:spPr>
          <a:xfrm>
            <a:off x="5286629" y="4161186"/>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2012</a:t>
            </a:r>
          </a:p>
        </p:txBody>
      </p:sp>
      <p:sp>
        <p:nvSpPr>
          <p:cNvPr id="26" name="Text Placeholder 3">
            <a:extLst>
              <a:ext uri="{FF2B5EF4-FFF2-40B4-BE49-F238E27FC236}">
                <a16:creationId xmlns:a16="http://schemas.microsoft.com/office/drawing/2014/main" id="{AF1B0D37-466B-D634-39A9-297690413336}"/>
              </a:ext>
            </a:extLst>
          </p:cNvPr>
          <p:cNvSpPr txBox="1">
            <a:spLocks/>
          </p:cNvSpPr>
          <p:nvPr/>
        </p:nvSpPr>
        <p:spPr>
          <a:xfrm>
            <a:off x="5621653" y="4538705"/>
            <a:ext cx="2066010" cy="954107"/>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4.5</a:t>
            </a:r>
          </a:p>
          <a:p>
            <a:r>
              <a:rPr lang="en-US"/>
              <a:t>New Ribbon control</a:t>
            </a:r>
          </a:p>
          <a:p>
            <a:endParaRPr lang="en-US"/>
          </a:p>
        </p:txBody>
      </p:sp>
      <p:sp>
        <p:nvSpPr>
          <p:cNvPr id="27" name="Oval 26">
            <a:extLst>
              <a:ext uri="{FF2B5EF4-FFF2-40B4-BE49-F238E27FC236}">
                <a16:creationId xmlns:a16="http://schemas.microsoft.com/office/drawing/2014/main" id="{D3BC4A5B-8767-021E-C2D7-17A5F74AC968}"/>
              </a:ext>
            </a:extLst>
          </p:cNvPr>
          <p:cNvSpPr/>
          <p:nvPr/>
        </p:nvSpPr>
        <p:spPr bwMode="auto">
          <a:xfrm>
            <a:off x="5629952" y="40280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F6157F04-0F4A-F3C4-F894-5B81337D5E70}"/>
              </a:ext>
            </a:extLst>
          </p:cNvPr>
          <p:cNvCxnSpPr>
            <a:cxnSpLocks/>
          </p:cNvCxnSpPr>
          <p:nvPr/>
        </p:nvCxnSpPr>
        <p:spPr>
          <a:xfrm flipV="1">
            <a:off x="9493643" y="3184367"/>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 Placeholder 11">
            <a:extLst>
              <a:ext uri="{FF2B5EF4-FFF2-40B4-BE49-F238E27FC236}">
                <a16:creationId xmlns:a16="http://schemas.microsoft.com/office/drawing/2014/main" id="{0A0674B2-918A-9ECB-FA6A-178D0182FDD5}"/>
              </a:ext>
            </a:extLst>
          </p:cNvPr>
          <p:cNvSpPr txBox="1">
            <a:spLocks/>
          </p:cNvSpPr>
          <p:nvPr/>
        </p:nvSpPr>
        <p:spPr>
          <a:xfrm>
            <a:off x="9297701" y="2799055"/>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2023</a:t>
            </a:r>
          </a:p>
        </p:txBody>
      </p:sp>
      <p:sp>
        <p:nvSpPr>
          <p:cNvPr id="34" name="Text Placeholder 3">
            <a:extLst>
              <a:ext uri="{FF2B5EF4-FFF2-40B4-BE49-F238E27FC236}">
                <a16:creationId xmlns:a16="http://schemas.microsoft.com/office/drawing/2014/main" id="{1CB3E8E4-56CA-B628-3293-B0000373436E}"/>
              </a:ext>
            </a:extLst>
          </p:cNvPr>
          <p:cNvSpPr txBox="1">
            <a:spLocks/>
          </p:cNvSpPr>
          <p:nvPr/>
        </p:nvSpPr>
        <p:spPr>
          <a:xfrm>
            <a:off x="9296928" y="972068"/>
            <a:ext cx="2585768" cy="1661993"/>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8</a:t>
            </a:r>
          </a:p>
          <a:p>
            <a:r>
              <a:rPr lang="en-US"/>
              <a:t>Published roadmap after consulting MVPs</a:t>
            </a:r>
          </a:p>
          <a:p>
            <a:r>
              <a:rPr lang="en-US" err="1"/>
              <a:t>OpenFolderDialog</a:t>
            </a:r>
            <a:r>
              <a:rPr lang="en-US"/>
              <a:t> Public API change</a:t>
            </a:r>
          </a:p>
          <a:p>
            <a:r>
              <a:rPr lang="en-US"/>
              <a:t>Hardware acceleration over RDP</a:t>
            </a:r>
          </a:p>
        </p:txBody>
      </p:sp>
      <p:sp>
        <p:nvSpPr>
          <p:cNvPr id="35" name="Oval 34">
            <a:extLst>
              <a:ext uri="{FF2B5EF4-FFF2-40B4-BE49-F238E27FC236}">
                <a16:creationId xmlns:a16="http://schemas.microsoft.com/office/drawing/2014/main" id="{90F9DA3F-D390-891C-8744-3B710726E8C1}"/>
              </a:ext>
            </a:extLst>
          </p:cNvPr>
          <p:cNvSpPr/>
          <p:nvPr/>
        </p:nvSpPr>
        <p:spPr bwMode="auto">
          <a:xfrm>
            <a:off x="9456752" y="311680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6" name="Straight Connector 35">
            <a:extLst>
              <a:ext uri="{FF2B5EF4-FFF2-40B4-BE49-F238E27FC236}">
                <a16:creationId xmlns:a16="http://schemas.microsoft.com/office/drawing/2014/main" id="{EF9B9BCD-A5AE-A8F5-E1A4-7A892555F204}"/>
              </a:ext>
            </a:extLst>
          </p:cNvPr>
          <p:cNvCxnSpPr>
            <a:cxnSpLocks/>
          </p:cNvCxnSpPr>
          <p:nvPr/>
        </p:nvCxnSpPr>
        <p:spPr>
          <a:xfrm>
            <a:off x="8304719" y="3608235"/>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11">
            <a:extLst>
              <a:ext uri="{FF2B5EF4-FFF2-40B4-BE49-F238E27FC236}">
                <a16:creationId xmlns:a16="http://schemas.microsoft.com/office/drawing/2014/main" id="{CCFB980A-EC57-07B3-4824-172FBDD27958}"/>
              </a:ext>
            </a:extLst>
          </p:cNvPr>
          <p:cNvSpPr txBox="1">
            <a:spLocks/>
          </p:cNvSpPr>
          <p:nvPr/>
        </p:nvSpPr>
        <p:spPr>
          <a:xfrm>
            <a:off x="7981783" y="4161186"/>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2018</a:t>
            </a:r>
          </a:p>
        </p:txBody>
      </p:sp>
      <p:sp>
        <p:nvSpPr>
          <p:cNvPr id="38" name="Text Placeholder 3">
            <a:extLst>
              <a:ext uri="{FF2B5EF4-FFF2-40B4-BE49-F238E27FC236}">
                <a16:creationId xmlns:a16="http://schemas.microsoft.com/office/drawing/2014/main" id="{695DC656-FCC9-A74D-35B1-383B67BFADE6}"/>
              </a:ext>
            </a:extLst>
          </p:cNvPr>
          <p:cNvSpPr txBox="1">
            <a:spLocks/>
          </p:cNvSpPr>
          <p:nvPr/>
        </p:nvSpPr>
        <p:spPr>
          <a:xfrm>
            <a:off x="8264055" y="4630427"/>
            <a:ext cx="2066010" cy="615553"/>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.NET Core 3.1</a:t>
            </a:r>
          </a:p>
          <a:p>
            <a:r>
              <a:rPr lang="en-US"/>
              <a:t>Moved to .NET Core </a:t>
            </a:r>
          </a:p>
        </p:txBody>
      </p:sp>
      <p:sp>
        <p:nvSpPr>
          <p:cNvPr id="39" name="Oval 38">
            <a:extLst>
              <a:ext uri="{FF2B5EF4-FFF2-40B4-BE49-F238E27FC236}">
                <a16:creationId xmlns:a16="http://schemas.microsoft.com/office/drawing/2014/main" id="{4D50BEB6-169E-049D-95F6-3344AD912643}"/>
              </a:ext>
            </a:extLst>
          </p:cNvPr>
          <p:cNvSpPr/>
          <p:nvPr/>
        </p:nvSpPr>
        <p:spPr bwMode="auto">
          <a:xfrm>
            <a:off x="8267828" y="4023553"/>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75695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1000"/>
                                        <p:tgtEl>
                                          <p:spTgt spid="8">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10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1000"/>
                                        <p:tgtEl>
                                          <p:spTgt spid="11">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1000"/>
                                        <p:tgtEl>
                                          <p:spTgt spid="12">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fade">
                                      <p:cBhvr>
                                        <p:cTn id="47" dur="1000"/>
                                        <p:tgtEl>
                                          <p:spTgt spid="13">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xEl>
                                              <p:pRg st="1" end="1"/>
                                            </p:txEl>
                                          </p:spTgt>
                                        </p:tgtEl>
                                        <p:attrNameLst>
                                          <p:attrName>style.visibility</p:attrName>
                                        </p:attrNameLst>
                                      </p:cBhvr>
                                      <p:to>
                                        <p:strVal val="visible"/>
                                      </p:to>
                                    </p:set>
                                    <p:animEffect transition="in" filter="fade">
                                      <p:cBhvr>
                                        <p:cTn id="50" dur="1000"/>
                                        <p:tgtEl>
                                          <p:spTgt spid="13">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1000"/>
                                        <p:tgtEl>
                                          <p:spTgt spid="14">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xEl>
                                              <p:pRg st="0" end="0"/>
                                            </p:txEl>
                                          </p:spTgt>
                                        </p:tgtEl>
                                        <p:attrNameLst>
                                          <p:attrName>style.visibility</p:attrName>
                                        </p:attrNameLst>
                                      </p:cBhvr>
                                      <p:to>
                                        <p:strVal val="visible"/>
                                      </p:to>
                                    </p:set>
                                    <p:animEffect transition="in" filter="fade">
                                      <p:cBhvr>
                                        <p:cTn id="64" dur="1000"/>
                                        <p:tgtEl>
                                          <p:spTgt spid="15">
                                            <p:txEl>
                                              <p:pRg st="0" end="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xEl>
                                              <p:pRg st="1" end="1"/>
                                            </p:txEl>
                                          </p:spTgt>
                                        </p:tgtEl>
                                        <p:attrNameLst>
                                          <p:attrName>style.visibility</p:attrName>
                                        </p:attrNameLst>
                                      </p:cBhvr>
                                      <p:to>
                                        <p:strVal val="visible"/>
                                      </p:to>
                                    </p:set>
                                    <p:animEffect transition="in" filter="fade">
                                      <p:cBhvr>
                                        <p:cTn id="67" dur="1000"/>
                                        <p:tgtEl>
                                          <p:spTgt spid="15">
                                            <p:txEl>
                                              <p:pRg st="1" end="1"/>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xEl>
                                              <p:pRg st="2" end="2"/>
                                            </p:txEl>
                                          </p:spTgt>
                                        </p:tgtEl>
                                        <p:attrNameLst>
                                          <p:attrName>style.visibility</p:attrName>
                                        </p:attrNameLst>
                                      </p:cBhvr>
                                      <p:to>
                                        <p:strVal val="visible"/>
                                      </p:to>
                                    </p:set>
                                    <p:animEffect transition="in" filter="fade">
                                      <p:cBhvr>
                                        <p:cTn id="70" dur="1000"/>
                                        <p:tgtEl>
                                          <p:spTgt spid="15">
                                            <p:txEl>
                                              <p:pRg st="2" end="2"/>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1">
                                            <p:txEl>
                                              <p:pRg st="0" end="0"/>
                                            </p:txEl>
                                          </p:spTgt>
                                        </p:tgtEl>
                                        <p:attrNameLst>
                                          <p:attrName>style.visibility</p:attrName>
                                        </p:attrNameLst>
                                      </p:cBhvr>
                                      <p:to>
                                        <p:strVal val="visible"/>
                                      </p:to>
                                    </p:set>
                                    <p:animEffect transition="in" filter="fade">
                                      <p:cBhvr>
                                        <p:cTn id="81" dur="1000"/>
                                        <p:tgtEl>
                                          <p:spTgt spid="21">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
                                            <p:txEl>
                                              <p:pRg st="0" end="0"/>
                                            </p:txEl>
                                          </p:spTgt>
                                        </p:tgtEl>
                                        <p:attrNameLst>
                                          <p:attrName>style.visibility</p:attrName>
                                        </p:attrNameLst>
                                      </p:cBhvr>
                                      <p:to>
                                        <p:strVal val="visible"/>
                                      </p:to>
                                    </p:set>
                                    <p:animEffect transition="in" filter="fade">
                                      <p:cBhvr>
                                        <p:cTn id="84" dur="1000"/>
                                        <p:tgtEl>
                                          <p:spTgt spid="22">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
                                            <p:txEl>
                                              <p:pRg st="1" end="1"/>
                                            </p:txEl>
                                          </p:spTgt>
                                        </p:tgtEl>
                                        <p:attrNameLst>
                                          <p:attrName>style.visibility</p:attrName>
                                        </p:attrNameLst>
                                      </p:cBhvr>
                                      <p:to>
                                        <p:strVal val="visible"/>
                                      </p:to>
                                    </p:set>
                                    <p:animEffect transition="in" filter="fade">
                                      <p:cBhvr>
                                        <p:cTn id="87" dur="1000"/>
                                        <p:tgtEl>
                                          <p:spTgt spid="22">
                                            <p:txEl>
                                              <p:pRg st="1" end="1"/>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xEl>
                                              <p:pRg st="2" end="2"/>
                                            </p:txEl>
                                          </p:spTgt>
                                        </p:tgtEl>
                                        <p:attrNameLst>
                                          <p:attrName>style.visibility</p:attrName>
                                        </p:attrNameLst>
                                      </p:cBhvr>
                                      <p:to>
                                        <p:strVal val="visible"/>
                                      </p:to>
                                    </p:set>
                                    <p:animEffect transition="in" filter="fade">
                                      <p:cBhvr>
                                        <p:cTn id="90" dur="1000"/>
                                        <p:tgtEl>
                                          <p:spTgt spid="22">
                                            <p:txEl>
                                              <p:pRg st="2" end="2"/>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10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xEl>
                                              <p:pRg st="0" end="0"/>
                                            </p:txEl>
                                          </p:spTgt>
                                        </p:tgtEl>
                                        <p:attrNameLst>
                                          <p:attrName>style.visibility</p:attrName>
                                        </p:attrNameLst>
                                      </p:cBhvr>
                                      <p:to>
                                        <p:strVal val="visible"/>
                                      </p:to>
                                    </p:set>
                                    <p:animEffect transition="in" filter="fade">
                                      <p:cBhvr>
                                        <p:cTn id="101" dur="1000"/>
                                        <p:tgtEl>
                                          <p:spTgt spid="25">
                                            <p:txEl>
                                              <p:pRg st="0" end="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6">
                                            <p:txEl>
                                              <p:pRg st="0" end="0"/>
                                            </p:txEl>
                                          </p:spTgt>
                                        </p:tgtEl>
                                        <p:attrNameLst>
                                          <p:attrName>style.visibility</p:attrName>
                                        </p:attrNameLst>
                                      </p:cBhvr>
                                      <p:to>
                                        <p:strVal val="visible"/>
                                      </p:to>
                                    </p:set>
                                    <p:animEffect transition="in" filter="fade">
                                      <p:cBhvr>
                                        <p:cTn id="104" dur="1000"/>
                                        <p:tgtEl>
                                          <p:spTgt spid="26">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6">
                                            <p:txEl>
                                              <p:pRg st="1" end="1"/>
                                            </p:txEl>
                                          </p:spTgt>
                                        </p:tgtEl>
                                        <p:attrNameLst>
                                          <p:attrName>style.visibility</p:attrName>
                                        </p:attrNameLst>
                                      </p:cBhvr>
                                      <p:to>
                                        <p:strVal val="visible"/>
                                      </p:to>
                                    </p:set>
                                    <p:animEffect transition="in" filter="fade">
                                      <p:cBhvr>
                                        <p:cTn id="107" dur="1000"/>
                                        <p:tgtEl>
                                          <p:spTgt spid="26">
                                            <p:txEl>
                                              <p:pRg st="1" end="1"/>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1000"/>
                                        <p:tgtEl>
                                          <p:spTgt spid="2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1000"/>
                                        <p:tgtEl>
                                          <p:spTgt spid="3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3">
                                            <p:txEl>
                                              <p:pRg st="0" end="0"/>
                                            </p:txEl>
                                          </p:spTgt>
                                        </p:tgtEl>
                                        <p:attrNameLst>
                                          <p:attrName>style.visibility</p:attrName>
                                        </p:attrNameLst>
                                      </p:cBhvr>
                                      <p:to>
                                        <p:strVal val="visible"/>
                                      </p:to>
                                    </p:set>
                                    <p:animEffect transition="in" filter="fade">
                                      <p:cBhvr>
                                        <p:cTn id="118" dur="1000"/>
                                        <p:tgtEl>
                                          <p:spTgt spid="33">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4">
                                            <p:txEl>
                                              <p:pRg st="0" end="0"/>
                                            </p:txEl>
                                          </p:spTgt>
                                        </p:tgtEl>
                                        <p:attrNameLst>
                                          <p:attrName>style.visibility</p:attrName>
                                        </p:attrNameLst>
                                      </p:cBhvr>
                                      <p:to>
                                        <p:strVal val="visible"/>
                                      </p:to>
                                    </p:set>
                                    <p:animEffect transition="in" filter="fade">
                                      <p:cBhvr>
                                        <p:cTn id="121" dur="1000"/>
                                        <p:tgtEl>
                                          <p:spTgt spid="34">
                                            <p:txEl>
                                              <p:pRg st="0" end="0"/>
                                            </p:tx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4">
                                            <p:txEl>
                                              <p:pRg st="1" end="1"/>
                                            </p:txEl>
                                          </p:spTgt>
                                        </p:tgtEl>
                                        <p:attrNameLst>
                                          <p:attrName>style.visibility</p:attrName>
                                        </p:attrNameLst>
                                      </p:cBhvr>
                                      <p:to>
                                        <p:strVal val="visible"/>
                                      </p:to>
                                    </p:set>
                                    <p:animEffect transition="in" filter="fade">
                                      <p:cBhvr>
                                        <p:cTn id="124" dur="1000"/>
                                        <p:tgtEl>
                                          <p:spTgt spid="34">
                                            <p:txEl>
                                              <p:pRg st="1" end="1"/>
                                            </p:tx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4">
                                            <p:txEl>
                                              <p:pRg st="2" end="2"/>
                                            </p:txEl>
                                          </p:spTgt>
                                        </p:tgtEl>
                                        <p:attrNameLst>
                                          <p:attrName>style.visibility</p:attrName>
                                        </p:attrNameLst>
                                      </p:cBhvr>
                                      <p:to>
                                        <p:strVal val="visible"/>
                                      </p:to>
                                    </p:set>
                                    <p:animEffect transition="in" filter="fade">
                                      <p:cBhvr>
                                        <p:cTn id="127" dur="1000"/>
                                        <p:tgtEl>
                                          <p:spTgt spid="34">
                                            <p:txEl>
                                              <p:pRg st="2" end="2"/>
                                            </p:txEl>
                                          </p:spTgt>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4">
                                            <p:txEl>
                                              <p:pRg st="3" end="3"/>
                                            </p:txEl>
                                          </p:spTgt>
                                        </p:tgtEl>
                                        <p:attrNameLst>
                                          <p:attrName>style.visibility</p:attrName>
                                        </p:attrNameLst>
                                      </p:cBhvr>
                                      <p:to>
                                        <p:strVal val="visible"/>
                                      </p:to>
                                    </p:set>
                                    <p:animEffect transition="in" filter="fade">
                                      <p:cBhvr>
                                        <p:cTn id="130" dur="1000"/>
                                        <p:tgtEl>
                                          <p:spTgt spid="34">
                                            <p:txEl>
                                              <p:pRg st="3" end="3"/>
                                            </p:txEl>
                                          </p:spTgt>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fade">
                                      <p:cBhvr>
                                        <p:cTn id="133" dur="10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fade">
                                      <p:cBhvr>
                                        <p:cTn id="138" dur="1000"/>
                                        <p:tgtEl>
                                          <p:spTgt spid="3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7">
                                            <p:txEl>
                                              <p:pRg st="0" end="0"/>
                                            </p:txEl>
                                          </p:spTgt>
                                        </p:tgtEl>
                                        <p:attrNameLst>
                                          <p:attrName>style.visibility</p:attrName>
                                        </p:attrNameLst>
                                      </p:cBhvr>
                                      <p:to>
                                        <p:strVal val="visible"/>
                                      </p:to>
                                    </p:set>
                                    <p:animEffect transition="in" filter="fade">
                                      <p:cBhvr>
                                        <p:cTn id="141" dur="1000"/>
                                        <p:tgtEl>
                                          <p:spTgt spid="37">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8">
                                            <p:txEl>
                                              <p:pRg st="0" end="0"/>
                                            </p:txEl>
                                          </p:spTgt>
                                        </p:tgtEl>
                                        <p:attrNameLst>
                                          <p:attrName>style.visibility</p:attrName>
                                        </p:attrNameLst>
                                      </p:cBhvr>
                                      <p:to>
                                        <p:strVal val="visible"/>
                                      </p:to>
                                    </p:set>
                                    <p:animEffect transition="in" filter="fade">
                                      <p:cBhvr>
                                        <p:cTn id="144" dur="1000"/>
                                        <p:tgtEl>
                                          <p:spTgt spid="38">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8">
                                            <p:txEl>
                                              <p:pRg st="1" end="1"/>
                                            </p:txEl>
                                          </p:spTgt>
                                        </p:tgtEl>
                                        <p:attrNameLst>
                                          <p:attrName>style.visibility</p:attrName>
                                        </p:attrNameLst>
                                      </p:cBhvr>
                                      <p:to>
                                        <p:strVal val="visible"/>
                                      </p:to>
                                    </p:set>
                                    <p:animEffect transition="in" filter="fade">
                                      <p:cBhvr>
                                        <p:cTn id="147" dur="1000"/>
                                        <p:tgtEl>
                                          <p:spTgt spid="38">
                                            <p:txEl>
                                              <p:pRg st="1" end="1"/>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9"/>
                                        </p:tgtEl>
                                        <p:attrNameLst>
                                          <p:attrName>style.visibility</p:attrName>
                                        </p:attrNameLst>
                                      </p:cBhvr>
                                      <p:to>
                                        <p:strVal val="visible"/>
                                      </p:to>
                                    </p:set>
                                    <p:animEffect transition="in" filter="fade">
                                      <p:cBhvr>
                                        <p:cTn id="15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P spid="16" grpId="0" animBg="1"/>
      <p:bldP spid="17" grpId="0" animBg="1"/>
      <p:bldP spid="18" grpId="0" animBg="1"/>
      <p:bldP spid="19" grpId="0" animBg="1"/>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animBg="1"/>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27"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childTnLst>
                </p:cTn>
              </p:par>
            </p:tnLst>
          </p:tmpl>
        </p:tmplLst>
      </p:bldP>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44F-E726-025F-E780-A9305DB6B864}"/>
              </a:ext>
            </a:extLst>
          </p:cNvPr>
          <p:cNvSpPr>
            <a:spLocks noGrp="1"/>
          </p:cNvSpPr>
          <p:nvPr>
            <p:ph type="title"/>
          </p:nvPr>
        </p:nvSpPr>
        <p:spPr>
          <a:xfrm>
            <a:off x="570677" y="422028"/>
            <a:ext cx="11018520" cy="615553"/>
          </a:xfrm>
        </p:spPr>
        <p:txBody>
          <a:bodyPr/>
          <a:lstStyle/>
          <a:p>
            <a:r>
              <a:rPr lang="en-US" dirty="0"/>
              <a:t>Mission Statement</a:t>
            </a:r>
          </a:p>
        </p:txBody>
      </p:sp>
      <p:sp>
        <p:nvSpPr>
          <p:cNvPr id="3" name="Text Placeholder 2">
            <a:extLst>
              <a:ext uri="{FF2B5EF4-FFF2-40B4-BE49-F238E27FC236}">
                <a16:creationId xmlns:a16="http://schemas.microsoft.com/office/drawing/2014/main" id="{F21360F4-3DC6-966D-82A4-E210E1318089}"/>
              </a:ext>
            </a:extLst>
          </p:cNvPr>
          <p:cNvSpPr>
            <a:spLocks noGrp="1"/>
          </p:cNvSpPr>
          <p:nvPr>
            <p:ph type="body" sz="quarter" idx="16"/>
          </p:nvPr>
        </p:nvSpPr>
        <p:spPr>
          <a:xfrm>
            <a:off x="570676" y="1410138"/>
            <a:ext cx="4390285" cy="830997"/>
          </a:xfrm>
        </p:spPr>
        <p:txBody>
          <a:bodyPr/>
          <a:lstStyle/>
          <a:p>
            <a:r>
              <a:rPr lang="en-US" sz="1800" b="1">
                <a:solidFill>
                  <a:srgbClr val="E566CC"/>
                </a:solidFill>
                <a:effectLst/>
                <a:latin typeface="Open Sans" panose="020B0606030504020204" pitchFamily="34" charset="0"/>
              </a:rPr>
              <a:t>Enhance WPF for a better user experience in desktop application development</a:t>
            </a:r>
            <a:endParaRPr lang="en-US"/>
          </a:p>
        </p:txBody>
      </p:sp>
      <p:sp>
        <p:nvSpPr>
          <p:cNvPr id="4" name="Text Placeholder 3">
            <a:extLst>
              <a:ext uri="{FF2B5EF4-FFF2-40B4-BE49-F238E27FC236}">
                <a16:creationId xmlns:a16="http://schemas.microsoft.com/office/drawing/2014/main" id="{A7A677AE-0CC7-B037-78A3-E0CBB64B9F89}"/>
              </a:ext>
            </a:extLst>
          </p:cNvPr>
          <p:cNvSpPr>
            <a:spLocks noGrp="1"/>
          </p:cNvSpPr>
          <p:nvPr>
            <p:ph type="body" sz="quarter" idx="14"/>
          </p:nvPr>
        </p:nvSpPr>
        <p:spPr>
          <a:xfrm>
            <a:off x="570677" y="2505761"/>
            <a:ext cx="3573130" cy="2720745"/>
          </a:xfrm>
        </p:spPr>
        <p:txBody>
          <a:bodyPr/>
          <a:lstStyle/>
          <a:p>
            <a:r>
              <a:rPr lang="en-US" sz="1600" dirty="0"/>
              <a:t>Focus on fundamentals – Performance, Security, Accessibility</a:t>
            </a:r>
          </a:p>
          <a:p>
            <a:r>
              <a:rPr lang="en-US" sz="1600" dirty="0"/>
              <a:t>Prioritizing features based on community inputs</a:t>
            </a:r>
          </a:p>
          <a:p>
            <a:r>
              <a:rPr lang="en-US" sz="1600" dirty="0"/>
              <a:t>Building a thriving OSS community</a:t>
            </a:r>
          </a:p>
          <a:p>
            <a:r>
              <a:rPr lang="en-US" sz="1600" dirty="0"/>
              <a:t>Increased transparency on progress</a:t>
            </a:r>
          </a:p>
          <a:p>
            <a:endParaRPr lang="en-US" sz="1600" dirty="0"/>
          </a:p>
        </p:txBody>
      </p:sp>
      <p:pic>
        <p:nvPicPr>
          <p:cNvPr id="10" name="Picture 9" descr="A pie chart with different colored circles&#10;&#10;Description automatically generated">
            <a:extLst>
              <a:ext uri="{FF2B5EF4-FFF2-40B4-BE49-F238E27FC236}">
                <a16:creationId xmlns:a16="http://schemas.microsoft.com/office/drawing/2014/main" id="{4D5F9D8E-40C3-946E-73D9-B962254F0E1D}"/>
              </a:ext>
            </a:extLst>
          </p:cNvPr>
          <p:cNvPicPr>
            <a:picLocks noChangeAspect="1"/>
          </p:cNvPicPr>
          <p:nvPr/>
        </p:nvPicPr>
        <p:blipFill>
          <a:blip r:embed="rId4"/>
          <a:stretch>
            <a:fillRect/>
          </a:stretch>
        </p:blipFill>
        <p:spPr>
          <a:xfrm>
            <a:off x="5329451" y="1795981"/>
            <a:ext cx="6148315" cy="3521123"/>
          </a:xfrm>
          <a:prstGeom prst="rect">
            <a:avLst/>
          </a:prstGeom>
        </p:spPr>
      </p:pic>
    </p:spTree>
    <p:extLst>
      <p:ext uri="{BB962C8B-B14F-4D97-AF65-F5344CB8AC3E}">
        <p14:creationId xmlns:p14="http://schemas.microsoft.com/office/powerpoint/2010/main" val="1542338034"/>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89A23E-D7E1-6ADB-1868-2003CBF875F8}"/>
              </a:ext>
            </a:extLst>
          </p:cNvPr>
          <p:cNvSpPr>
            <a:spLocks noGrp="1"/>
          </p:cNvSpPr>
          <p:nvPr>
            <p:ph type="body" sz="quarter" idx="17"/>
          </p:nvPr>
        </p:nvSpPr>
        <p:spPr>
          <a:xfrm>
            <a:off x="4872252" y="3848817"/>
            <a:ext cx="2442948" cy="553998"/>
          </a:xfrm>
        </p:spPr>
        <p:txBody>
          <a:bodyPr/>
          <a:lstStyle/>
          <a:p>
            <a:r>
              <a:rPr lang="en-US"/>
              <a:t>Hyphen based ligatures</a:t>
            </a:r>
          </a:p>
        </p:txBody>
      </p:sp>
      <p:sp>
        <p:nvSpPr>
          <p:cNvPr id="4" name="Text Placeholder 3">
            <a:extLst>
              <a:ext uri="{FF2B5EF4-FFF2-40B4-BE49-F238E27FC236}">
                <a16:creationId xmlns:a16="http://schemas.microsoft.com/office/drawing/2014/main" id="{DA8E8BA4-EBE0-B609-5C39-1F5E413DC354}"/>
              </a:ext>
            </a:extLst>
          </p:cNvPr>
          <p:cNvSpPr>
            <a:spLocks noGrp="1"/>
          </p:cNvSpPr>
          <p:nvPr>
            <p:ph type="body" sz="quarter" idx="10"/>
          </p:nvPr>
        </p:nvSpPr>
        <p:spPr>
          <a:xfrm>
            <a:off x="4945071" y="4452799"/>
            <a:ext cx="2313432" cy="369332"/>
          </a:xfrm>
        </p:spPr>
        <p:txBody>
          <a:bodyPr/>
          <a:lstStyle/>
          <a:p>
            <a:r>
              <a:rPr lang="en-US"/>
              <a:t>Support for hyphen based ligatures</a:t>
            </a:r>
          </a:p>
        </p:txBody>
      </p:sp>
      <p:sp>
        <p:nvSpPr>
          <p:cNvPr id="5" name="Title 4">
            <a:extLst>
              <a:ext uri="{FF2B5EF4-FFF2-40B4-BE49-F238E27FC236}">
                <a16:creationId xmlns:a16="http://schemas.microsoft.com/office/drawing/2014/main" id="{FAE75C40-E80F-1FD8-C4CA-4D29BECB5B16}"/>
              </a:ext>
            </a:extLst>
          </p:cNvPr>
          <p:cNvSpPr>
            <a:spLocks noGrp="1"/>
          </p:cNvSpPr>
          <p:nvPr>
            <p:ph type="title"/>
          </p:nvPr>
        </p:nvSpPr>
        <p:spPr>
          <a:xfrm>
            <a:off x="570960" y="1724627"/>
            <a:ext cx="11050081" cy="615553"/>
          </a:xfrm>
        </p:spPr>
        <p:txBody>
          <a:bodyPr/>
          <a:lstStyle/>
          <a:p>
            <a:r>
              <a:rPr lang="en-US"/>
              <a:t>WPF in .NET 9</a:t>
            </a:r>
          </a:p>
        </p:txBody>
      </p:sp>
      <p:sp>
        <p:nvSpPr>
          <p:cNvPr id="6" name="Text Placeholder 5">
            <a:extLst>
              <a:ext uri="{FF2B5EF4-FFF2-40B4-BE49-F238E27FC236}">
                <a16:creationId xmlns:a16="http://schemas.microsoft.com/office/drawing/2014/main" id="{4B0D3CC9-ABCC-6F3D-61BE-420C6BD40D20}"/>
              </a:ext>
            </a:extLst>
          </p:cNvPr>
          <p:cNvSpPr>
            <a:spLocks noGrp="1"/>
          </p:cNvSpPr>
          <p:nvPr>
            <p:ph type="body" sz="quarter" idx="20"/>
          </p:nvPr>
        </p:nvSpPr>
        <p:spPr/>
        <p:txBody>
          <a:bodyPr/>
          <a:lstStyle/>
          <a:p>
            <a:r>
              <a:rPr lang="en-US"/>
              <a:t>Fluent Theming</a:t>
            </a:r>
          </a:p>
        </p:txBody>
      </p:sp>
      <p:sp>
        <p:nvSpPr>
          <p:cNvPr id="8" name="Text Placeholder 7">
            <a:extLst>
              <a:ext uri="{FF2B5EF4-FFF2-40B4-BE49-F238E27FC236}">
                <a16:creationId xmlns:a16="http://schemas.microsoft.com/office/drawing/2014/main" id="{8405FA1B-9DD6-E93A-FF9E-326FCE3109D9}"/>
              </a:ext>
            </a:extLst>
          </p:cNvPr>
          <p:cNvSpPr>
            <a:spLocks noGrp="1"/>
          </p:cNvSpPr>
          <p:nvPr>
            <p:ph type="body" sz="quarter" idx="22"/>
          </p:nvPr>
        </p:nvSpPr>
        <p:spPr>
          <a:xfrm>
            <a:off x="1686798" y="4365711"/>
            <a:ext cx="2313432" cy="553998"/>
          </a:xfrm>
        </p:spPr>
        <p:txBody>
          <a:bodyPr/>
          <a:lstStyle/>
          <a:p>
            <a:r>
              <a:rPr lang="en-US"/>
              <a:t>Windows 11 styled fluent themes with support for accent colors, light/dark modes, etc.</a:t>
            </a:r>
          </a:p>
        </p:txBody>
      </p:sp>
      <p:sp>
        <p:nvSpPr>
          <p:cNvPr id="9" name="Text Placeholder 8">
            <a:extLst>
              <a:ext uri="{FF2B5EF4-FFF2-40B4-BE49-F238E27FC236}">
                <a16:creationId xmlns:a16="http://schemas.microsoft.com/office/drawing/2014/main" id="{CC90F326-537B-8D61-6D43-DC6009AB0638}"/>
              </a:ext>
            </a:extLst>
          </p:cNvPr>
          <p:cNvSpPr>
            <a:spLocks noGrp="1"/>
          </p:cNvSpPr>
          <p:nvPr>
            <p:ph type="body" sz="quarter" idx="23"/>
          </p:nvPr>
        </p:nvSpPr>
        <p:spPr/>
        <p:txBody>
          <a:bodyPr/>
          <a:lstStyle/>
          <a:p>
            <a:r>
              <a:rPr lang="en-US" dirty="0"/>
              <a:t>Security updates</a:t>
            </a:r>
          </a:p>
        </p:txBody>
      </p:sp>
      <p:sp>
        <p:nvSpPr>
          <p:cNvPr id="11" name="Text Placeholder 10">
            <a:extLst>
              <a:ext uri="{FF2B5EF4-FFF2-40B4-BE49-F238E27FC236}">
                <a16:creationId xmlns:a16="http://schemas.microsoft.com/office/drawing/2014/main" id="{B4222938-92D7-86C5-3FEE-A2B9E7043C6C}"/>
              </a:ext>
            </a:extLst>
          </p:cNvPr>
          <p:cNvSpPr>
            <a:spLocks noGrp="1"/>
          </p:cNvSpPr>
          <p:nvPr>
            <p:ph type="body" sz="quarter" idx="25"/>
          </p:nvPr>
        </p:nvSpPr>
        <p:spPr>
          <a:xfrm>
            <a:off x="8214918" y="4365711"/>
            <a:ext cx="2313432" cy="369332"/>
          </a:xfrm>
        </p:spPr>
        <p:txBody>
          <a:bodyPr/>
          <a:lstStyle/>
          <a:p>
            <a:r>
              <a:rPr lang="en-US" dirty="0"/>
              <a:t>Aimed at improving the security of WPF applications</a:t>
            </a:r>
          </a:p>
        </p:txBody>
      </p:sp>
      <p:sp>
        <p:nvSpPr>
          <p:cNvPr id="12" name="Graphic 20" descr="Album&#10;Keyword: fluent-icon;&#10;Metaphor: photo, book, pictures, image;&#10;Direction: mirror;&#10;&#10;Used as a collection of photos and memories.">
            <a:extLst>
              <a:ext uri="{FF2B5EF4-FFF2-40B4-BE49-F238E27FC236}">
                <a16:creationId xmlns:a16="http://schemas.microsoft.com/office/drawing/2014/main" id="{D5252FE0-38F8-9324-2B40-D00700283301}"/>
              </a:ext>
            </a:extLst>
          </p:cNvPr>
          <p:cNvSpPr/>
          <p:nvPr/>
        </p:nvSpPr>
        <p:spPr>
          <a:xfrm>
            <a:off x="2567969" y="3133794"/>
            <a:ext cx="547879" cy="438303"/>
          </a:xfrm>
          <a:custGeom>
            <a:avLst/>
            <a:gdLst>
              <a:gd name="connsiteX0" fmla="*/ 219152 w 547879"/>
              <a:gd name="connsiteY0" fmla="*/ 136970 h 438303"/>
              <a:gd name="connsiteX1" fmla="*/ 273940 w 547879"/>
              <a:gd name="connsiteY1" fmla="*/ 82182 h 438303"/>
              <a:gd name="connsiteX2" fmla="*/ 383515 w 547879"/>
              <a:gd name="connsiteY2" fmla="*/ 82182 h 438303"/>
              <a:gd name="connsiteX3" fmla="*/ 438303 w 547879"/>
              <a:gd name="connsiteY3" fmla="*/ 136970 h 438303"/>
              <a:gd name="connsiteX4" fmla="*/ 438303 w 547879"/>
              <a:gd name="connsiteY4" fmla="*/ 164364 h 438303"/>
              <a:gd name="connsiteX5" fmla="*/ 383515 w 547879"/>
              <a:gd name="connsiteY5" fmla="*/ 219152 h 438303"/>
              <a:gd name="connsiteX6" fmla="*/ 273940 w 547879"/>
              <a:gd name="connsiteY6" fmla="*/ 219152 h 438303"/>
              <a:gd name="connsiteX7" fmla="*/ 219152 w 547879"/>
              <a:gd name="connsiteY7" fmla="*/ 164364 h 438303"/>
              <a:gd name="connsiteX8" fmla="*/ 219152 w 547879"/>
              <a:gd name="connsiteY8" fmla="*/ 136970 h 438303"/>
              <a:gd name="connsiteX9" fmla="*/ 273940 w 547879"/>
              <a:gd name="connsiteY9" fmla="*/ 123273 h 438303"/>
              <a:gd name="connsiteX10" fmla="*/ 260243 w 547879"/>
              <a:gd name="connsiteY10" fmla="*/ 136970 h 438303"/>
              <a:gd name="connsiteX11" fmla="*/ 260243 w 547879"/>
              <a:gd name="connsiteY11" fmla="*/ 164364 h 438303"/>
              <a:gd name="connsiteX12" fmla="*/ 273940 w 547879"/>
              <a:gd name="connsiteY12" fmla="*/ 178061 h 438303"/>
              <a:gd name="connsiteX13" fmla="*/ 383515 w 547879"/>
              <a:gd name="connsiteY13" fmla="*/ 178061 h 438303"/>
              <a:gd name="connsiteX14" fmla="*/ 397212 w 547879"/>
              <a:gd name="connsiteY14" fmla="*/ 164364 h 438303"/>
              <a:gd name="connsiteX15" fmla="*/ 397212 w 547879"/>
              <a:gd name="connsiteY15" fmla="*/ 136970 h 438303"/>
              <a:gd name="connsiteX16" fmla="*/ 383515 w 547879"/>
              <a:gd name="connsiteY16" fmla="*/ 123273 h 438303"/>
              <a:gd name="connsiteX17" fmla="*/ 273940 w 547879"/>
              <a:gd name="connsiteY17" fmla="*/ 123273 h 438303"/>
              <a:gd name="connsiteX18" fmla="*/ 54788 w 547879"/>
              <a:gd name="connsiteY18" fmla="*/ 0 h 438303"/>
              <a:gd name="connsiteX19" fmla="*/ 0 w 547879"/>
              <a:gd name="connsiteY19" fmla="*/ 54788 h 438303"/>
              <a:gd name="connsiteX20" fmla="*/ 0 w 547879"/>
              <a:gd name="connsiteY20" fmla="*/ 383515 h 438303"/>
              <a:gd name="connsiteX21" fmla="*/ 54788 w 547879"/>
              <a:gd name="connsiteY21" fmla="*/ 438303 h 438303"/>
              <a:gd name="connsiteX22" fmla="*/ 493091 w 547879"/>
              <a:gd name="connsiteY22" fmla="*/ 438303 h 438303"/>
              <a:gd name="connsiteX23" fmla="*/ 547879 w 547879"/>
              <a:gd name="connsiteY23" fmla="*/ 383515 h 438303"/>
              <a:gd name="connsiteX24" fmla="*/ 547879 w 547879"/>
              <a:gd name="connsiteY24" fmla="*/ 54788 h 438303"/>
              <a:gd name="connsiteX25" fmla="*/ 493091 w 547879"/>
              <a:gd name="connsiteY25" fmla="*/ 0 h 438303"/>
              <a:gd name="connsiteX26" fmla="*/ 54788 w 547879"/>
              <a:gd name="connsiteY26" fmla="*/ 0 h 438303"/>
              <a:gd name="connsiteX27" fmla="*/ 493091 w 547879"/>
              <a:gd name="connsiteY27" fmla="*/ 41091 h 438303"/>
              <a:gd name="connsiteX28" fmla="*/ 506788 w 547879"/>
              <a:gd name="connsiteY28" fmla="*/ 54788 h 438303"/>
              <a:gd name="connsiteX29" fmla="*/ 506788 w 547879"/>
              <a:gd name="connsiteY29" fmla="*/ 383515 h 438303"/>
              <a:gd name="connsiteX30" fmla="*/ 493091 w 547879"/>
              <a:gd name="connsiteY30" fmla="*/ 397212 h 438303"/>
              <a:gd name="connsiteX31" fmla="*/ 150667 w 547879"/>
              <a:gd name="connsiteY31" fmla="*/ 397212 h 438303"/>
              <a:gd name="connsiteX32" fmla="*/ 150667 w 547879"/>
              <a:gd name="connsiteY32" fmla="*/ 41091 h 438303"/>
              <a:gd name="connsiteX33" fmla="*/ 493091 w 547879"/>
              <a:gd name="connsiteY33" fmla="*/ 41091 h 438303"/>
              <a:gd name="connsiteX34" fmla="*/ 54788 w 547879"/>
              <a:gd name="connsiteY34" fmla="*/ 41091 h 438303"/>
              <a:gd name="connsiteX35" fmla="*/ 109576 w 547879"/>
              <a:gd name="connsiteY35" fmla="*/ 41091 h 438303"/>
              <a:gd name="connsiteX36" fmla="*/ 109576 w 547879"/>
              <a:gd name="connsiteY36" fmla="*/ 397212 h 438303"/>
              <a:gd name="connsiteX37" fmla="*/ 54788 w 547879"/>
              <a:gd name="connsiteY37" fmla="*/ 397212 h 438303"/>
              <a:gd name="connsiteX38" fmla="*/ 41091 w 547879"/>
              <a:gd name="connsiteY38" fmla="*/ 383515 h 438303"/>
              <a:gd name="connsiteX39" fmla="*/ 41091 w 547879"/>
              <a:gd name="connsiteY39" fmla="*/ 54788 h 438303"/>
              <a:gd name="connsiteX40" fmla="*/ 54788 w 547879"/>
              <a:gd name="connsiteY40" fmla="*/ 4109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7879" h="438303">
                <a:moveTo>
                  <a:pt x="219152" y="136970"/>
                </a:moveTo>
                <a:cubicBezTo>
                  <a:pt x="219152" y="106711"/>
                  <a:pt x="243680" y="82182"/>
                  <a:pt x="273940" y="82182"/>
                </a:cubicBezTo>
                <a:lnTo>
                  <a:pt x="383515" y="82182"/>
                </a:lnTo>
                <a:cubicBezTo>
                  <a:pt x="413775" y="82182"/>
                  <a:pt x="438303" y="106711"/>
                  <a:pt x="438303" y="136970"/>
                </a:cubicBezTo>
                <a:lnTo>
                  <a:pt x="438303" y="164364"/>
                </a:lnTo>
                <a:cubicBezTo>
                  <a:pt x="438303" y="194623"/>
                  <a:pt x="413775" y="219152"/>
                  <a:pt x="383515" y="219152"/>
                </a:cubicBezTo>
                <a:lnTo>
                  <a:pt x="273940" y="219152"/>
                </a:lnTo>
                <a:cubicBezTo>
                  <a:pt x="243680" y="219152"/>
                  <a:pt x="219152" y="194623"/>
                  <a:pt x="219152" y="164364"/>
                </a:cubicBezTo>
                <a:lnTo>
                  <a:pt x="219152" y="136970"/>
                </a:lnTo>
                <a:close/>
                <a:moveTo>
                  <a:pt x="273940" y="123273"/>
                </a:moveTo>
                <a:cubicBezTo>
                  <a:pt x="266376" y="123273"/>
                  <a:pt x="260243" y="129405"/>
                  <a:pt x="260243" y="136970"/>
                </a:cubicBezTo>
                <a:lnTo>
                  <a:pt x="260243" y="164364"/>
                </a:lnTo>
                <a:cubicBezTo>
                  <a:pt x="260243" y="171927"/>
                  <a:pt x="266376" y="178061"/>
                  <a:pt x="273940" y="178061"/>
                </a:cubicBezTo>
                <a:lnTo>
                  <a:pt x="383515" y="178061"/>
                </a:lnTo>
                <a:cubicBezTo>
                  <a:pt x="391079" y="178061"/>
                  <a:pt x="397212" y="171927"/>
                  <a:pt x="397212" y="164364"/>
                </a:cubicBezTo>
                <a:lnTo>
                  <a:pt x="397212" y="136970"/>
                </a:lnTo>
                <a:cubicBezTo>
                  <a:pt x="397212" y="129405"/>
                  <a:pt x="391079" y="123273"/>
                  <a:pt x="383515" y="123273"/>
                </a:cubicBezTo>
                <a:lnTo>
                  <a:pt x="273940" y="123273"/>
                </a:lnTo>
                <a:close/>
                <a:moveTo>
                  <a:pt x="54788" y="0"/>
                </a:moveTo>
                <a:cubicBezTo>
                  <a:pt x="24529" y="0"/>
                  <a:pt x="0" y="24529"/>
                  <a:pt x="0" y="54788"/>
                </a:cubicBezTo>
                <a:lnTo>
                  <a:pt x="0" y="383515"/>
                </a:lnTo>
                <a:cubicBezTo>
                  <a:pt x="0" y="413775"/>
                  <a:pt x="24529" y="438303"/>
                  <a:pt x="54788" y="438303"/>
                </a:cubicBezTo>
                <a:lnTo>
                  <a:pt x="493091" y="438303"/>
                </a:lnTo>
                <a:cubicBezTo>
                  <a:pt x="523351" y="438303"/>
                  <a:pt x="547879" y="413775"/>
                  <a:pt x="547879" y="383515"/>
                </a:cubicBezTo>
                <a:lnTo>
                  <a:pt x="547879" y="54788"/>
                </a:lnTo>
                <a:cubicBezTo>
                  <a:pt x="547879" y="24529"/>
                  <a:pt x="523351" y="0"/>
                  <a:pt x="493091" y="0"/>
                </a:cubicBezTo>
                <a:lnTo>
                  <a:pt x="54788" y="0"/>
                </a:lnTo>
                <a:close/>
                <a:moveTo>
                  <a:pt x="493091" y="41091"/>
                </a:moveTo>
                <a:cubicBezTo>
                  <a:pt x="500655" y="41091"/>
                  <a:pt x="506788" y="47223"/>
                  <a:pt x="506788" y="54788"/>
                </a:cubicBezTo>
                <a:lnTo>
                  <a:pt x="506788" y="383515"/>
                </a:lnTo>
                <a:cubicBezTo>
                  <a:pt x="506788" y="391079"/>
                  <a:pt x="500655" y="397212"/>
                  <a:pt x="493091" y="397212"/>
                </a:cubicBezTo>
                <a:lnTo>
                  <a:pt x="150667" y="397212"/>
                </a:lnTo>
                <a:lnTo>
                  <a:pt x="150667" y="41091"/>
                </a:lnTo>
                <a:lnTo>
                  <a:pt x="493091" y="41091"/>
                </a:lnTo>
                <a:close/>
                <a:moveTo>
                  <a:pt x="54788" y="41091"/>
                </a:moveTo>
                <a:lnTo>
                  <a:pt x="109576" y="41091"/>
                </a:lnTo>
                <a:lnTo>
                  <a:pt x="109576" y="397212"/>
                </a:lnTo>
                <a:lnTo>
                  <a:pt x="54788" y="397212"/>
                </a:lnTo>
                <a:cubicBezTo>
                  <a:pt x="47223" y="397212"/>
                  <a:pt x="41091" y="391079"/>
                  <a:pt x="41091" y="383515"/>
                </a:cubicBezTo>
                <a:lnTo>
                  <a:pt x="41091" y="54788"/>
                </a:lnTo>
                <a:cubicBezTo>
                  <a:pt x="41091" y="47223"/>
                  <a:pt x="47223" y="41091"/>
                  <a:pt x="54788" y="41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3" name="Graphic 103" descr="Drafts&#10;Keyword: fluent-icon, teams;&#10;Metaphor: edit, description, text;&#10;&#10;Used in editing text scenarios.">
            <a:extLst>
              <a:ext uri="{FF2B5EF4-FFF2-40B4-BE49-F238E27FC236}">
                <a16:creationId xmlns:a16="http://schemas.microsoft.com/office/drawing/2014/main" id="{6C5F9C81-539C-756A-9D60-9D4EB078CB3A}"/>
              </a:ext>
            </a:extLst>
          </p:cNvPr>
          <p:cNvSpPr/>
          <p:nvPr/>
        </p:nvSpPr>
        <p:spPr>
          <a:xfrm>
            <a:off x="5831159" y="3095634"/>
            <a:ext cx="547879" cy="476463"/>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3" name="Graphic 59" descr="Fingerprint&#10;Keyword: fluent-icon;&#10;Metaphor: scan, security, hand;">
            <a:extLst>
              <a:ext uri="{FF2B5EF4-FFF2-40B4-BE49-F238E27FC236}">
                <a16:creationId xmlns:a16="http://schemas.microsoft.com/office/drawing/2014/main" id="{9F6B5D64-E619-9B80-DAFF-563D895E5AD8}"/>
              </a:ext>
            </a:extLst>
          </p:cNvPr>
          <p:cNvSpPr/>
          <p:nvPr/>
        </p:nvSpPr>
        <p:spPr>
          <a:xfrm>
            <a:off x="9061238" y="3008671"/>
            <a:ext cx="584207" cy="689309"/>
          </a:xfrm>
          <a:custGeom>
            <a:avLst/>
            <a:gdLst>
              <a:gd name="connsiteX0" fmla="*/ 128761 w 499944"/>
              <a:gd name="connsiteY0" fmla="*/ 63335 h 517840"/>
              <a:gd name="connsiteX1" fmla="*/ 256929 w 499944"/>
              <a:gd name="connsiteY1" fmla="*/ 34405 h 517840"/>
              <a:gd name="connsiteX2" fmla="*/ 390587 w 499944"/>
              <a:gd name="connsiteY2" fmla="*/ 76271 h 517840"/>
              <a:gd name="connsiteX3" fmla="*/ 414499 w 499944"/>
              <a:gd name="connsiteY3" fmla="*/ 72464 h 517840"/>
              <a:gd name="connsiteX4" fmla="*/ 410693 w 499944"/>
              <a:gd name="connsiteY4" fmla="*/ 48552 h 517840"/>
              <a:gd name="connsiteX5" fmla="*/ 258073 w 499944"/>
              <a:gd name="connsiteY5" fmla="*/ 182 h 517840"/>
              <a:gd name="connsiteX6" fmla="*/ 110941 w 499944"/>
              <a:gd name="connsiteY6" fmla="*/ 34095 h 517840"/>
              <a:gd name="connsiteX7" fmla="*/ 105231 w 499944"/>
              <a:gd name="connsiteY7" fmla="*/ 57625 h 517840"/>
              <a:gd name="connsiteX8" fmla="*/ 128761 w 499944"/>
              <a:gd name="connsiteY8" fmla="*/ 63335 h 517840"/>
              <a:gd name="connsiteX9" fmla="*/ 272534 w 499944"/>
              <a:gd name="connsiteY9" fmla="*/ 79606 h 517840"/>
              <a:gd name="connsiteX10" fmla="*/ 253515 w 499944"/>
              <a:gd name="connsiteY10" fmla="*/ 94591 h 517840"/>
              <a:gd name="connsiteX11" fmla="*/ 268499 w 499944"/>
              <a:gd name="connsiteY11" fmla="*/ 113610 h 517840"/>
              <a:gd name="connsiteX12" fmla="*/ 465956 w 499944"/>
              <a:gd name="connsiteY12" fmla="*/ 325615 h 517840"/>
              <a:gd name="connsiteX13" fmla="*/ 485780 w 499944"/>
              <a:gd name="connsiteY13" fmla="*/ 339519 h 517840"/>
              <a:gd name="connsiteX14" fmla="*/ 499684 w 499944"/>
              <a:gd name="connsiteY14" fmla="*/ 319696 h 517840"/>
              <a:gd name="connsiteX15" fmla="*/ 272534 w 499944"/>
              <a:gd name="connsiteY15" fmla="*/ 79606 h 517840"/>
              <a:gd name="connsiteX16" fmla="*/ 180734 w 499944"/>
              <a:gd name="connsiteY16" fmla="*/ 217663 h 517840"/>
              <a:gd name="connsiteX17" fmla="*/ 155735 w 499944"/>
              <a:gd name="connsiteY17" fmla="*/ 465727 h 517840"/>
              <a:gd name="connsiteX18" fmla="*/ 147985 w 499944"/>
              <a:gd name="connsiteY18" fmla="*/ 488666 h 517840"/>
              <a:gd name="connsiteX19" fmla="*/ 125045 w 499944"/>
              <a:gd name="connsiteY19" fmla="*/ 480917 h 517840"/>
              <a:gd name="connsiteX20" fmla="*/ 159338 w 499944"/>
              <a:gd name="connsiteY20" fmla="*/ 190928 h 517840"/>
              <a:gd name="connsiteX21" fmla="*/ 277562 w 499944"/>
              <a:gd name="connsiteY21" fmla="*/ 158377 h 517840"/>
              <a:gd name="connsiteX22" fmla="*/ 394150 w 499944"/>
              <a:gd name="connsiteY22" fmla="*/ 237558 h 517840"/>
              <a:gd name="connsiteX23" fmla="*/ 389850 w 499944"/>
              <a:gd name="connsiteY23" fmla="*/ 261386 h 517840"/>
              <a:gd name="connsiteX24" fmla="*/ 366022 w 499944"/>
              <a:gd name="connsiteY24" fmla="*/ 257086 h 517840"/>
              <a:gd name="connsiteX25" fmla="*/ 272248 w 499944"/>
              <a:gd name="connsiteY25" fmla="*/ 192205 h 517840"/>
              <a:gd name="connsiteX26" fmla="*/ 180734 w 499944"/>
              <a:gd name="connsiteY26" fmla="*/ 217663 h 517840"/>
              <a:gd name="connsiteX27" fmla="*/ 244813 w 499944"/>
              <a:gd name="connsiteY27" fmla="*/ 493121 h 517840"/>
              <a:gd name="connsiteX28" fmla="*/ 205426 w 499944"/>
              <a:gd name="connsiteY28" fmla="*/ 322825 h 517840"/>
              <a:gd name="connsiteX29" fmla="*/ 224651 w 499944"/>
              <a:gd name="connsiteY29" fmla="*/ 281715 h 517840"/>
              <a:gd name="connsiteX30" fmla="*/ 262052 w 499944"/>
              <a:gd name="connsiteY30" fmla="*/ 271214 h 517840"/>
              <a:gd name="connsiteX31" fmla="*/ 301114 w 499944"/>
              <a:gd name="connsiteY31" fmla="*/ 289359 h 517840"/>
              <a:gd name="connsiteX32" fmla="*/ 316918 w 499944"/>
              <a:gd name="connsiteY32" fmla="*/ 333782 h 517840"/>
              <a:gd name="connsiteX33" fmla="*/ 318258 w 499944"/>
              <a:gd name="connsiteY33" fmla="*/ 339901 h 517840"/>
              <a:gd name="connsiteX34" fmla="*/ 390667 w 499944"/>
              <a:gd name="connsiteY34" fmla="*/ 466664 h 517840"/>
              <a:gd name="connsiteX35" fmla="*/ 414568 w 499944"/>
              <a:gd name="connsiteY35" fmla="*/ 462789 h 517840"/>
              <a:gd name="connsiteX36" fmla="*/ 410693 w 499944"/>
              <a:gd name="connsiteY36" fmla="*/ 438887 h 517840"/>
              <a:gd name="connsiteX37" fmla="*/ 351436 w 499944"/>
              <a:gd name="connsiteY37" fmla="*/ 331306 h 517840"/>
              <a:gd name="connsiteX38" fmla="*/ 350351 w 499944"/>
              <a:gd name="connsiteY38" fmla="*/ 326383 h 517840"/>
              <a:gd name="connsiteX39" fmla="*/ 328686 w 499944"/>
              <a:gd name="connsiteY39" fmla="*/ 269054 h 517840"/>
              <a:gd name="connsiteX40" fmla="*/ 265283 w 499944"/>
              <a:gd name="connsiteY40" fmla="*/ 237125 h 517840"/>
              <a:gd name="connsiteX41" fmla="*/ 201765 w 499944"/>
              <a:gd name="connsiteY41" fmla="*/ 256244 h 517840"/>
              <a:gd name="connsiteX42" fmla="*/ 171616 w 499944"/>
              <a:gd name="connsiteY42" fmla="*/ 317395 h 517840"/>
              <a:gd name="connsiteX43" fmla="*/ 214123 w 499944"/>
              <a:gd name="connsiteY43" fmla="*/ 508311 h 517840"/>
              <a:gd name="connsiteX44" fmla="*/ 237063 w 499944"/>
              <a:gd name="connsiteY44" fmla="*/ 516060 h 517840"/>
              <a:gd name="connsiteX45" fmla="*/ 244813 w 499944"/>
              <a:gd name="connsiteY45" fmla="*/ 493121 h 517840"/>
              <a:gd name="connsiteX46" fmla="*/ 84750 w 499944"/>
              <a:gd name="connsiteY46" fmla="*/ 78480 h 517840"/>
              <a:gd name="connsiteX47" fmla="*/ 83238 w 499944"/>
              <a:gd name="connsiteY47" fmla="*/ 102646 h 517840"/>
              <a:gd name="connsiteX48" fmla="*/ 31962 w 499944"/>
              <a:gd name="connsiteY48" fmla="*/ 166833 h 517840"/>
              <a:gd name="connsiteX49" fmla="*/ 8582 w 499944"/>
              <a:gd name="connsiteY49" fmla="*/ 173129 h 517840"/>
              <a:gd name="connsiteX50" fmla="*/ 2286 w 499944"/>
              <a:gd name="connsiteY50" fmla="*/ 149750 h 517840"/>
              <a:gd name="connsiteX51" fmla="*/ 60584 w 499944"/>
              <a:gd name="connsiteY51" fmla="*/ 76968 h 517840"/>
              <a:gd name="connsiteX52" fmla="*/ 84750 w 499944"/>
              <a:gd name="connsiteY52" fmla="*/ 78480 h 517840"/>
              <a:gd name="connsiteX53" fmla="*/ 420981 w 499944"/>
              <a:gd name="connsiteY53" fmla="*/ 320024 h 517840"/>
              <a:gd name="connsiteX54" fmla="*/ 401432 w 499944"/>
              <a:gd name="connsiteY54" fmla="*/ 305736 h 517840"/>
              <a:gd name="connsiteX55" fmla="*/ 387145 w 499944"/>
              <a:gd name="connsiteY55" fmla="*/ 325286 h 517840"/>
              <a:gd name="connsiteX56" fmla="*/ 445427 w 499944"/>
              <a:gd name="connsiteY56" fmla="*/ 418734 h 517840"/>
              <a:gd name="connsiteX57" fmla="*/ 469324 w 499944"/>
              <a:gd name="connsiteY57" fmla="*/ 414836 h 517840"/>
              <a:gd name="connsiteX58" fmla="*/ 465426 w 499944"/>
              <a:gd name="connsiteY58" fmla="*/ 390938 h 517840"/>
              <a:gd name="connsiteX59" fmla="*/ 420981 w 499944"/>
              <a:gd name="connsiteY59" fmla="*/ 320024 h 517840"/>
              <a:gd name="connsiteX60" fmla="*/ 255539 w 499944"/>
              <a:gd name="connsiteY60" fmla="*/ 319279 h 517840"/>
              <a:gd name="connsiteX61" fmla="*/ 273893 w 499944"/>
              <a:gd name="connsiteY61" fmla="*/ 335073 h 517840"/>
              <a:gd name="connsiteX62" fmla="*/ 331346 w 499944"/>
              <a:gd name="connsiteY62" fmla="*/ 475751 h 517840"/>
              <a:gd name="connsiteX63" fmla="*/ 329722 w 499944"/>
              <a:gd name="connsiteY63" fmla="*/ 499910 h 517840"/>
              <a:gd name="connsiteX64" fmla="*/ 305563 w 499944"/>
              <a:gd name="connsiteY64" fmla="*/ 498284 h 517840"/>
              <a:gd name="connsiteX65" fmla="*/ 239746 w 499944"/>
              <a:gd name="connsiteY65" fmla="*/ 337631 h 517840"/>
              <a:gd name="connsiteX66" fmla="*/ 255539 w 499944"/>
              <a:gd name="connsiteY66" fmla="*/ 319279 h 517840"/>
              <a:gd name="connsiteX67" fmla="*/ 201821 w 499944"/>
              <a:gd name="connsiteY67" fmla="*/ 119285 h 517840"/>
              <a:gd name="connsiteX68" fmla="*/ 210962 w 499944"/>
              <a:gd name="connsiteY68" fmla="*/ 96864 h 517840"/>
              <a:gd name="connsiteX69" fmla="*/ 188542 w 499944"/>
              <a:gd name="connsiteY69" fmla="*/ 87722 h 517840"/>
              <a:gd name="connsiteX70" fmla="*/ 20665 w 499944"/>
              <a:gd name="connsiteY70" fmla="*/ 393144 h 517840"/>
              <a:gd name="connsiteX71" fmla="*/ 39672 w 499944"/>
              <a:gd name="connsiteY71" fmla="*/ 408143 h 517840"/>
              <a:gd name="connsiteX72" fmla="*/ 54672 w 499944"/>
              <a:gd name="connsiteY72" fmla="*/ 389136 h 517840"/>
              <a:gd name="connsiteX73" fmla="*/ 201821 w 499944"/>
              <a:gd name="connsiteY73" fmla="*/ 119285 h 51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9944" h="517840">
                <a:moveTo>
                  <a:pt x="128761" y="63335"/>
                </a:moveTo>
                <a:cubicBezTo>
                  <a:pt x="161487" y="43391"/>
                  <a:pt x="208230" y="32777"/>
                  <a:pt x="256929" y="34405"/>
                </a:cubicBezTo>
                <a:cubicBezTo>
                  <a:pt x="305540" y="36030"/>
                  <a:pt x="354076" y="49789"/>
                  <a:pt x="390587" y="76271"/>
                </a:cubicBezTo>
                <a:cubicBezTo>
                  <a:pt x="398242" y="81824"/>
                  <a:pt x="408948" y="80118"/>
                  <a:pt x="414499" y="72464"/>
                </a:cubicBezTo>
                <a:cubicBezTo>
                  <a:pt x="420052" y="64810"/>
                  <a:pt x="418347" y="54104"/>
                  <a:pt x="410693" y="48552"/>
                </a:cubicBezTo>
                <a:cubicBezTo>
                  <a:pt x="367404" y="17153"/>
                  <a:pt x="311787" y="1978"/>
                  <a:pt x="258073" y="182"/>
                </a:cubicBezTo>
                <a:cubicBezTo>
                  <a:pt x="204449" y="-1611"/>
                  <a:pt x="150697" y="9867"/>
                  <a:pt x="110941" y="34095"/>
                </a:cubicBezTo>
                <a:cubicBezTo>
                  <a:pt x="102867" y="39015"/>
                  <a:pt x="100310" y="49550"/>
                  <a:pt x="105231" y="57625"/>
                </a:cubicBezTo>
                <a:cubicBezTo>
                  <a:pt x="110151" y="65699"/>
                  <a:pt x="120687" y="68255"/>
                  <a:pt x="128761" y="63335"/>
                </a:cubicBezTo>
                <a:close/>
                <a:moveTo>
                  <a:pt x="272534" y="79606"/>
                </a:moveTo>
                <a:cubicBezTo>
                  <a:pt x="263145" y="78491"/>
                  <a:pt x="254630" y="85200"/>
                  <a:pt x="253515" y="94591"/>
                </a:cubicBezTo>
                <a:cubicBezTo>
                  <a:pt x="252401" y="103980"/>
                  <a:pt x="259110" y="112495"/>
                  <a:pt x="268499" y="113610"/>
                </a:cubicBezTo>
                <a:cubicBezTo>
                  <a:pt x="375736" y="126337"/>
                  <a:pt x="445520" y="209156"/>
                  <a:pt x="465956" y="325615"/>
                </a:cubicBezTo>
                <a:cubicBezTo>
                  <a:pt x="467592" y="334927"/>
                  <a:pt x="476466" y="341153"/>
                  <a:pt x="485780" y="339519"/>
                </a:cubicBezTo>
                <a:cubicBezTo>
                  <a:pt x="495092" y="337885"/>
                  <a:pt x="501318" y="329009"/>
                  <a:pt x="499684" y="319696"/>
                </a:cubicBezTo>
                <a:cubicBezTo>
                  <a:pt x="477440" y="192932"/>
                  <a:pt x="398944" y="94608"/>
                  <a:pt x="272534" y="79606"/>
                </a:cubicBezTo>
                <a:close/>
                <a:moveTo>
                  <a:pt x="180734" y="217663"/>
                </a:moveTo>
                <a:cubicBezTo>
                  <a:pt x="128449" y="259505"/>
                  <a:pt x="98520" y="350130"/>
                  <a:pt x="155735" y="465727"/>
                </a:cubicBezTo>
                <a:cubicBezTo>
                  <a:pt x="159929" y="474202"/>
                  <a:pt x="156459" y="484472"/>
                  <a:pt x="147985" y="488666"/>
                </a:cubicBezTo>
                <a:cubicBezTo>
                  <a:pt x="139509" y="492860"/>
                  <a:pt x="129239" y="489391"/>
                  <a:pt x="125045" y="480917"/>
                </a:cubicBezTo>
                <a:cubicBezTo>
                  <a:pt x="62265" y="354074"/>
                  <a:pt x="91914" y="244885"/>
                  <a:pt x="159338" y="190928"/>
                </a:cubicBezTo>
                <a:cubicBezTo>
                  <a:pt x="192742" y="164197"/>
                  <a:pt x="234970" y="151685"/>
                  <a:pt x="277562" y="158377"/>
                </a:cubicBezTo>
                <a:cubicBezTo>
                  <a:pt x="320301" y="165093"/>
                  <a:pt x="361730" y="190860"/>
                  <a:pt x="394150" y="237558"/>
                </a:cubicBezTo>
                <a:cubicBezTo>
                  <a:pt x="399542" y="245326"/>
                  <a:pt x="397618" y="255993"/>
                  <a:pt x="389850" y="261386"/>
                </a:cubicBezTo>
                <a:cubicBezTo>
                  <a:pt x="382083" y="266778"/>
                  <a:pt x="371414" y="264854"/>
                  <a:pt x="366022" y="257086"/>
                </a:cubicBezTo>
                <a:cubicBezTo>
                  <a:pt x="338170" y="216968"/>
                  <a:pt x="304503" y="197273"/>
                  <a:pt x="272248" y="192205"/>
                </a:cubicBezTo>
                <a:cubicBezTo>
                  <a:pt x="239846" y="187114"/>
                  <a:pt x="207186" y="196495"/>
                  <a:pt x="180734" y="217663"/>
                </a:cubicBezTo>
                <a:close/>
                <a:moveTo>
                  <a:pt x="244813" y="493121"/>
                </a:moveTo>
                <a:cubicBezTo>
                  <a:pt x="209756" y="422289"/>
                  <a:pt x="199065" y="362439"/>
                  <a:pt x="205426" y="322825"/>
                </a:cubicBezTo>
                <a:cubicBezTo>
                  <a:pt x="208580" y="303179"/>
                  <a:pt x="215688" y="289768"/>
                  <a:pt x="224651" y="281715"/>
                </a:cubicBezTo>
                <a:cubicBezTo>
                  <a:pt x="233290" y="273953"/>
                  <a:pt x="245339" y="269631"/>
                  <a:pt x="262052" y="271214"/>
                </a:cubicBezTo>
                <a:cubicBezTo>
                  <a:pt x="284288" y="273324"/>
                  <a:pt x="294688" y="280633"/>
                  <a:pt x="301114" y="289359"/>
                </a:cubicBezTo>
                <a:cubicBezTo>
                  <a:pt x="308540" y="299441"/>
                  <a:pt x="312453" y="313605"/>
                  <a:pt x="316918" y="333782"/>
                </a:cubicBezTo>
                <a:cubicBezTo>
                  <a:pt x="317360" y="335783"/>
                  <a:pt x="317806" y="337824"/>
                  <a:pt x="318258" y="339901"/>
                </a:cubicBezTo>
                <a:cubicBezTo>
                  <a:pt x="326557" y="378028"/>
                  <a:pt x="337506" y="428335"/>
                  <a:pt x="390667" y="466664"/>
                </a:cubicBezTo>
                <a:cubicBezTo>
                  <a:pt x="398337" y="472194"/>
                  <a:pt x="409037" y="470459"/>
                  <a:pt x="414568" y="462789"/>
                </a:cubicBezTo>
                <a:cubicBezTo>
                  <a:pt x="420097" y="455118"/>
                  <a:pt x="418363" y="444418"/>
                  <a:pt x="410693" y="438887"/>
                </a:cubicBezTo>
                <a:cubicBezTo>
                  <a:pt x="368357" y="408364"/>
                  <a:pt x="359876" y="369742"/>
                  <a:pt x="351436" y="331306"/>
                </a:cubicBezTo>
                <a:cubicBezTo>
                  <a:pt x="351074" y="329664"/>
                  <a:pt x="350714" y="328023"/>
                  <a:pt x="350351" y="326383"/>
                </a:cubicBezTo>
                <a:cubicBezTo>
                  <a:pt x="346101" y="307172"/>
                  <a:pt x="341055" y="285848"/>
                  <a:pt x="328686" y="269054"/>
                </a:cubicBezTo>
                <a:cubicBezTo>
                  <a:pt x="315321" y="250905"/>
                  <a:pt x="295095" y="239952"/>
                  <a:pt x="265283" y="237125"/>
                </a:cubicBezTo>
                <a:cubicBezTo>
                  <a:pt x="240487" y="234775"/>
                  <a:pt x="218535" y="241176"/>
                  <a:pt x="201765" y="256244"/>
                </a:cubicBezTo>
                <a:cubicBezTo>
                  <a:pt x="185317" y="271021"/>
                  <a:pt x="175606" y="292548"/>
                  <a:pt x="171616" y="317395"/>
                </a:cubicBezTo>
                <a:cubicBezTo>
                  <a:pt x="163688" y="366767"/>
                  <a:pt x="177406" y="434126"/>
                  <a:pt x="214123" y="508311"/>
                </a:cubicBezTo>
                <a:cubicBezTo>
                  <a:pt x="218318" y="516785"/>
                  <a:pt x="228589" y="520254"/>
                  <a:pt x="237063" y="516060"/>
                </a:cubicBezTo>
                <a:cubicBezTo>
                  <a:pt x="245537" y="511865"/>
                  <a:pt x="249007" y="501595"/>
                  <a:pt x="244813" y="493121"/>
                </a:cubicBezTo>
                <a:close/>
                <a:moveTo>
                  <a:pt x="84750" y="78480"/>
                </a:moveTo>
                <a:cubicBezTo>
                  <a:pt x="91005" y="85570"/>
                  <a:pt x="90329" y="96390"/>
                  <a:pt x="83238" y="102646"/>
                </a:cubicBezTo>
                <a:cubicBezTo>
                  <a:pt x="61373" y="121935"/>
                  <a:pt x="46625" y="141362"/>
                  <a:pt x="31962" y="166833"/>
                </a:cubicBezTo>
                <a:cubicBezTo>
                  <a:pt x="27245" y="175027"/>
                  <a:pt x="16777" y="177848"/>
                  <a:pt x="8582" y="173129"/>
                </a:cubicBezTo>
                <a:cubicBezTo>
                  <a:pt x="387" y="168412"/>
                  <a:pt x="-2432" y="157945"/>
                  <a:pt x="2286" y="149750"/>
                </a:cubicBezTo>
                <a:cubicBezTo>
                  <a:pt x="18400" y="121756"/>
                  <a:pt x="35375" y="99208"/>
                  <a:pt x="60584" y="76968"/>
                </a:cubicBezTo>
                <a:cubicBezTo>
                  <a:pt x="67674" y="70711"/>
                  <a:pt x="78495" y="71389"/>
                  <a:pt x="84750" y="78480"/>
                </a:cubicBezTo>
                <a:close/>
                <a:moveTo>
                  <a:pt x="420981" y="320024"/>
                </a:moveTo>
                <a:cubicBezTo>
                  <a:pt x="419528" y="310680"/>
                  <a:pt x="410775" y="304284"/>
                  <a:pt x="401432" y="305736"/>
                </a:cubicBezTo>
                <a:cubicBezTo>
                  <a:pt x="392088" y="307190"/>
                  <a:pt x="385692" y="315942"/>
                  <a:pt x="387145" y="325286"/>
                </a:cubicBezTo>
                <a:cubicBezTo>
                  <a:pt x="394125" y="370167"/>
                  <a:pt x="417346" y="398529"/>
                  <a:pt x="445427" y="418734"/>
                </a:cubicBezTo>
                <a:cubicBezTo>
                  <a:pt x="453103" y="424256"/>
                  <a:pt x="463802" y="422511"/>
                  <a:pt x="469324" y="414836"/>
                </a:cubicBezTo>
                <a:cubicBezTo>
                  <a:pt x="474847" y="407161"/>
                  <a:pt x="473102" y="396461"/>
                  <a:pt x="465426" y="390938"/>
                </a:cubicBezTo>
                <a:cubicBezTo>
                  <a:pt x="443160" y="374918"/>
                  <a:pt x="426272" y="354039"/>
                  <a:pt x="420981" y="320024"/>
                </a:cubicBezTo>
                <a:close/>
                <a:moveTo>
                  <a:pt x="255539" y="319279"/>
                </a:moveTo>
                <a:cubicBezTo>
                  <a:pt x="264969" y="318572"/>
                  <a:pt x="273186" y="325644"/>
                  <a:pt x="273893" y="335073"/>
                </a:cubicBezTo>
                <a:cubicBezTo>
                  <a:pt x="278076" y="390897"/>
                  <a:pt x="298509" y="438177"/>
                  <a:pt x="331346" y="475751"/>
                </a:cubicBezTo>
                <a:cubicBezTo>
                  <a:pt x="337569" y="482871"/>
                  <a:pt x="336842" y="493688"/>
                  <a:pt x="329722" y="499910"/>
                </a:cubicBezTo>
                <a:cubicBezTo>
                  <a:pt x="322601" y="506133"/>
                  <a:pt x="311786" y="505405"/>
                  <a:pt x="305563" y="498284"/>
                </a:cubicBezTo>
                <a:cubicBezTo>
                  <a:pt x="267735" y="454999"/>
                  <a:pt x="244471" y="400666"/>
                  <a:pt x="239746" y="337631"/>
                </a:cubicBezTo>
                <a:cubicBezTo>
                  <a:pt x="239040" y="328202"/>
                  <a:pt x="246110" y="319985"/>
                  <a:pt x="255539" y="319279"/>
                </a:cubicBezTo>
                <a:close/>
                <a:moveTo>
                  <a:pt x="201821" y="119285"/>
                </a:moveTo>
                <a:cubicBezTo>
                  <a:pt x="210536" y="115618"/>
                  <a:pt x="214629" y="105580"/>
                  <a:pt x="210962" y="96864"/>
                </a:cubicBezTo>
                <a:cubicBezTo>
                  <a:pt x="207296" y="88149"/>
                  <a:pt x="197258" y="84055"/>
                  <a:pt x="188542" y="87722"/>
                </a:cubicBezTo>
                <a:cubicBezTo>
                  <a:pt x="65658" y="139419"/>
                  <a:pt x="4390" y="255033"/>
                  <a:pt x="20665" y="393144"/>
                </a:cubicBezTo>
                <a:cubicBezTo>
                  <a:pt x="21771" y="402534"/>
                  <a:pt x="30281" y="409250"/>
                  <a:pt x="39672" y="408143"/>
                </a:cubicBezTo>
                <a:cubicBezTo>
                  <a:pt x="49063" y="407036"/>
                  <a:pt x="55778" y="398528"/>
                  <a:pt x="54672" y="389136"/>
                </a:cubicBezTo>
                <a:cubicBezTo>
                  <a:pt x="39986" y="264504"/>
                  <a:pt x="94490" y="164438"/>
                  <a:pt x="201821" y="11928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363685506"/>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44F-E726-025F-E780-A9305DB6B864}"/>
              </a:ext>
            </a:extLst>
          </p:cNvPr>
          <p:cNvSpPr>
            <a:spLocks noGrp="1"/>
          </p:cNvSpPr>
          <p:nvPr>
            <p:ph type="title"/>
          </p:nvPr>
        </p:nvSpPr>
        <p:spPr>
          <a:xfrm>
            <a:off x="570677" y="422028"/>
            <a:ext cx="11018520" cy="615553"/>
          </a:xfrm>
        </p:spPr>
        <p:txBody>
          <a:bodyPr/>
          <a:lstStyle/>
          <a:p>
            <a:r>
              <a:rPr lang="en-US"/>
              <a:t>Fluent Theming </a:t>
            </a:r>
          </a:p>
        </p:txBody>
      </p:sp>
      <p:sp>
        <p:nvSpPr>
          <p:cNvPr id="3" name="Text Placeholder 2">
            <a:extLst>
              <a:ext uri="{FF2B5EF4-FFF2-40B4-BE49-F238E27FC236}">
                <a16:creationId xmlns:a16="http://schemas.microsoft.com/office/drawing/2014/main" id="{F21360F4-3DC6-966D-82A4-E210E1318089}"/>
              </a:ext>
            </a:extLst>
          </p:cNvPr>
          <p:cNvSpPr>
            <a:spLocks noGrp="1"/>
          </p:cNvSpPr>
          <p:nvPr>
            <p:ph type="body" sz="quarter" idx="16"/>
          </p:nvPr>
        </p:nvSpPr>
        <p:spPr>
          <a:xfrm>
            <a:off x="570676" y="1410138"/>
            <a:ext cx="3653305" cy="553998"/>
          </a:xfrm>
        </p:spPr>
        <p:txBody>
          <a:bodyPr/>
          <a:lstStyle/>
          <a:p>
            <a:r>
              <a:rPr lang="en-US" sz="1800"/>
              <a:t>Modern Windows 11 styled experience for WPF applications</a:t>
            </a:r>
            <a:endParaRPr lang="en-US"/>
          </a:p>
        </p:txBody>
      </p:sp>
      <p:sp>
        <p:nvSpPr>
          <p:cNvPr id="4" name="Text Placeholder 3">
            <a:extLst>
              <a:ext uri="{FF2B5EF4-FFF2-40B4-BE49-F238E27FC236}">
                <a16:creationId xmlns:a16="http://schemas.microsoft.com/office/drawing/2014/main" id="{A7A677AE-0CC7-B037-78A3-E0CBB64B9F89}"/>
              </a:ext>
            </a:extLst>
          </p:cNvPr>
          <p:cNvSpPr>
            <a:spLocks noGrp="1"/>
          </p:cNvSpPr>
          <p:nvPr>
            <p:ph type="body" sz="quarter" idx="14"/>
          </p:nvPr>
        </p:nvSpPr>
        <p:spPr>
          <a:xfrm>
            <a:off x="570677" y="2206314"/>
            <a:ext cx="3573130" cy="2274469"/>
          </a:xfrm>
        </p:spPr>
        <p:txBody>
          <a:bodyPr/>
          <a:lstStyle/>
          <a:p>
            <a:r>
              <a:rPr lang="en-US"/>
              <a:t>Fluent design principles</a:t>
            </a:r>
          </a:p>
          <a:p>
            <a:r>
              <a:rPr lang="en-US"/>
              <a:t>Rounded corners</a:t>
            </a:r>
          </a:p>
          <a:p>
            <a:r>
              <a:rPr lang="en-US"/>
              <a:t>Accent color support</a:t>
            </a:r>
          </a:p>
          <a:p>
            <a:r>
              <a:rPr lang="en-US"/>
              <a:t>Light/Dark mode support</a:t>
            </a:r>
          </a:p>
          <a:p>
            <a:r>
              <a:rPr lang="en-US"/>
              <a:t>Window Backdrop</a:t>
            </a:r>
          </a:p>
          <a:p>
            <a:r>
              <a:rPr lang="en-US"/>
              <a:t>A11y compliant</a:t>
            </a:r>
          </a:p>
          <a:p>
            <a:endParaRPr lang="en-US"/>
          </a:p>
          <a:p>
            <a:r>
              <a:rPr lang="en-US"/>
              <a:t>Showcase – aka.ms/</a:t>
            </a:r>
            <a:r>
              <a:rPr lang="en-US" err="1"/>
              <a:t>wpfgallery</a:t>
            </a:r>
            <a:endParaRPr lang="en-US"/>
          </a:p>
        </p:txBody>
      </p:sp>
      <p:pic>
        <p:nvPicPr>
          <p:cNvPr id="8" name="Picture 7" descr="A screenshot of a computer&#10;&#10;Description automatically generated">
            <a:extLst>
              <a:ext uri="{FF2B5EF4-FFF2-40B4-BE49-F238E27FC236}">
                <a16:creationId xmlns:a16="http://schemas.microsoft.com/office/drawing/2014/main" id="{1B620F0A-58E0-837B-5B74-700F888D960C}"/>
              </a:ext>
            </a:extLst>
          </p:cNvPr>
          <p:cNvPicPr>
            <a:picLocks noChangeAspect="1"/>
          </p:cNvPicPr>
          <p:nvPr/>
        </p:nvPicPr>
        <p:blipFill>
          <a:blip r:embed="rId3"/>
          <a:stretch>
            <a:fillRect/>
          </a:stretch>
        </p:blipFill>
        <p:spPr>
          <a:xfrm>
            <a:off x="5215503" y="1730827"/>
            <a:ext cx="4683455" cy="287382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18869A6-EFCE-76D6-15A9-F46BC4B208AA}"/>
              </a:ext>
            </a:extLst>
          </p:cNvPr>
          <p:cNvPicPr>
            <a:picLocks noChangeAspect="1"/>
          </p:cNvPicPr>
          <p:nvPr/>
        </p:nvPicPr>
        <p:blipFill>
          <a:blip r:embed="rId4"/>
          <a:stretch>
            <a:fillRect/>
          </a:stretch>
        </p:blipFill>
        <p:spPr>
          <a:xfrm>
            <a:off x="7783286" y="3043298"/>
            <a:ext cx="3682214" cy="2299186"/>
          </a:xfrm>
          <a:prstGeom prst="rect">
            <a:avLst/>
          </a:prstGeom>
        </p:spPr>
      </p:pic>
    </p:spTree>
    <p:extLst>
      <p:ext uri="{BB962C8B-B14F-4D97-AF65-F5344CB8AC3E}">
        <p14:creationId xmlns:p14="http://schemas.microsoft.com/office/powerpoint/2010/main" val="3651675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a:xfrm>
            <a:off x="562684" y="2827024"/>
            <a:ext cx="8069687" cy="1046440"/>
          </a:xfrm>
        </p:spPr>
        <p:txBody>
          <a:bodyPr/>
          <a:lstStyle/>
          <a:p>
            <a:r>
              <a:rPr lang="en-US"/>
              <a:t>Demo:</a:t>
            </a:r>
            <a:br>
              <a:rPr lang="en-US"/>
            </a:br>
            <a:r>
              <a:rPr lang="en-US"/>
              <a:t>Fluent Theming</a:t>
            </a:r>
          </a:p>
        </p:txBody>
      </p:sp>
      <p:sp>
        <p:nvSpPr>
          <p:cNvPr id="4" name="Graphic 123" descr="Desktop Cursor&#10;Keyword: fluent-icon;&#10;Metaphor: monitor, office, tower, pc, large screen, it;&#10;&#10;Used in IT desktop control scenarios.">
            <a:extLst>
              <a:ext uri="{FF2B5EF4-FFF2-40B4-BE49-F238E27FC236}">
                <a16:creationId xmlns:a16="http://schemas.microsoft.com/office/drawing/2014/main" id="{2C8E757E-7CCD-7531-838C-EA1E4D53F416}"/>
              </a:ext>
            </a:extLst>
          </p:cNvPr>
          <p:cNvSpPr/>
          <p:nvPr/>
        </p:nvSpPr>
        <p:spPr>
          <a:xfrm>
            <a:off x="959663" y="977660"/>
            <a:ext cx="787251" cy="728310"/>
          </a:xfrm>
          <a:custGeom>
            <a:avLst/>
            <a:gdLst>
              <a:gd name="connsiteX0" fmla="*/ 563505 w 568497"/>
              <a:gd name="connsiteY0" fmla="*/ 369872 h 563647"/>
              <a:gd name="connsiteX1" fmla="*/ 545699 w 568497"/>
              <a:gd name="connsiteY1" fmla="*/ 409425 h 563647"/>
              <a:gd name="connsiteX2" fmla="*/ 522109 w 568497"/>
              <a:gd name="connsiteY2" fmla="*/ 383266 h 563647"/>
              <a:gd name="connsiteX3" fmla="*/ 528284 w 568497"/>
              <a:gd name="connsiteY3" fmla="*/ 369872 h 563647"/>
              <a:gd name="connsiteX4" fmla="*/ 528284 w 568497"/>
              <a:gd name="connsiteY4" fmla="*/ 52831 h 563647"/>
              <a:gd name="connsiteX5" fmla="*/ 510673 w 568497"/>
              <a:gd name="connsiteY5" fmla="*/ 35221 h 563647"/>
              <a:gd name="connsiteX6" fmla="*/ 52831 w 568497"/>
              <a:gd name="connsiteY6" fmla="*/ 35221 h 563647"/>
              <a:gd name="connsiteX7" fmla="*/ 35221 w 568497"/>
              <a:gd name="connsiteY7" fmla="*/ 52831 h 563647"/>
              <a:gd name="connsiteX8" fmla="*/ 35221 w 568497"/>
              <a:gd name="connsiteY8" fmla="*/ 369872 h 563647"/>
              <a:gd name="connsiteX9" fmla="*/ 52831 w 568497"/>
              <a:gd name="connsiteY9" fmla="*/ 387483 h 563647"/>
              <a:gd name="connsiteX10" fmla="*/ 328805 w 568497"/>
              <a:gd name="connsiteY10" fmla="*/ 387443 h 563647"/>
              <a:gd name="connsiteX11" fmla="*/ 328789 w 568497"/>
              <a:gd name="connsiteY11" fmla="*/ 422696 h 563647"/>
              <a:gd name="connsiteX12" fmla="*/ 223065 w 568497"/>
              <a:gd name="connsiteY12" fmla="*/ 422696 h 563647"/>
              <a:gd name="connsiteX13" fmla="*/ 223065 w 568497"/>
              <a:gd name="connsiteY13" fmla="*/ 481363 h 563647"/>
              <a:gd name="connsiteX14" fmla="*/ 328760 w 568497"/>
              <a:gd name="connsiteY14" fmla="*/ 481363 h 563647"/>
              <a:gd name="connsiteX15" fmla="*/ 328742 w 568497"/>
              <a:gd name="connsiteY15" fmla="*/ 516583 h 563647"/>
              <a:gd name="connsiteX16" fmla="*/ 146753 w 568497"/>
              <a:gd name="connsiteY16" fmla="*/ 516583 h 563647"/>
              <a:gd name="connsiteX17" fmla="*/ 129143 w 568497"/>
              <a:gd name="connsiteY17" fmla="*/ 498973 h 563647"/>
              <a:gd name="connsiteX18" fmla="*/ 144364 w 568497"/>
              <a:gd name="connsiteY18" fmla="*/ 481522 h 563647"/>
              <a:gd name="connsiteX19" fmla="*/ 146753 w 568497"/>
              <a:gd name="connsiteY19" fmla="*/ 481363 h 563647"/>
              <a:gd name="connsiteX20" fmla="*/ 187844 w 568497"/>
              <a:gd name="connsiteY20" fmla="*/ 481351 h 563647"/>
              <a:gd name="connsiteX21" fmla="*/ 187844 w 568497"/>
              <a:gd name="connsiteY21" fmla="*/ 422696 h 563647"/>
              <a:gd name="connsiteX22" fmla="*/ 52831 w 568497"/>
              <a:gd name="connsiteY22" fmla="*/ 422703 h 563647"/>
              <a:gd name="connsiteX23" fmla="*/ 0 w 568497"/>
              <a:gd name="connsiteY23" fmla="*/ 369872 h 563647"/>
              <a:gd name="connsiteX24" fmla="*/ 0 w 568497"/>
              <a:gd name="connsiteY24" fmla="*/ 52831 h 563647"/>
              <a:gd name="connsiteX25" fmla="*/ 52831 w 568497"/>
              <a:gd name="connsiteY25" fmla="*/ 0 h 563647"/>
              <a:gd name="connsiteX26" fmla="*/ 510673 w 568497"/>
              <a:gd name="connsiteY26" fmla="*/ 0 h 563647"/>
              <a:gd name="connsiteX27" fmla="*/ 563505 w 568497"/>
              <a:gd name="connsiteY27" fmla="*/ 52831 h 563647"/>
              <a:gd name="connsiteX28" fmla="*/ 563505 w 568497"/>
              <a:gd name="connsiteY28" fmla="*/ 369872 h 563647"/>
              <a:gd name="connsiteX29" fmla="*/ 363638 w 568497"/>
              <a:gd name="connsiteY29" fmla="*/ 259469 h 563647"/>
              <a:gd name="connsiteX30" fmla="*/ 383029 w 568497"/>
              <a:gd name="connsiteY30" fmla="*/ 264114 h 563647"/>
              <a:gd name="connsiteX31" fmla="*/ 563965 w 568497"/>
              <a:gd name="connsiteY31" fmla="*/ 464736 h 563647"/>
              <a:gd name="connsiteX32" fmla="*/ 565989 w 568497"/>
              <a:gd name="connsiteY32" fmla="*/ 485587 h 563647"/>
              <a:gd name="connsiteX33" fmla="*/ 546643 w 568497"/>
              <a:gd name="connsiteY33" fmla="*/ 493622 h 563647"/>
              <a:gd name="connsiteX34" fmla="*/ 443590 w 568497"/>
              <a:gd name="connsiteY34" fmla="*/ 468030 h 563647"/>
              <a:gd name="connsiteX35" fmla="*/ 384426 w 568497"/>
              <a:gd name="connsiteY35" fmla="*/ 555873 h 563647"/>
              <a:gd name="connsiteX36" fmla="*/ 364672 w 568497"/>
              <a:gd name="connsiteY36" fmla="*/ 562878 h 563647"/>
              <a:gd name="connsiteX37" fmla="*/ 352208 w 568497"/>
              <a:gd name="connsiteY37" fmla="*/ 546028 h 563647"/>
              <a:gd name="connsiteX38" fmla="*/ 352342 w 568497"/>
              <a:gd name="connsiteY38" fmla="*/ 275901 h 563647"/>
              <a:gd name="connsiteX39" fmla="*/ 363638 w 568497"/>
              <a:gd name="connsiteY39" fmla="*/ 259469 h 56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8497" h="563647">
                <a:moveTo>
                  <a:pt x="563505" y="369872"/>
                </a:moveTo>
                <a:cubicBezTo>
                  <a:pt x="563505" y="385614"/>
                  <a:pt x="556623" y="399746"/>
                  <a:pt x="545699" y="409425"/>
                </a:cubicBezTo>
                <a:lnTo>
                  <a:pt x="522109" y="383266"/>
                </a:lnTo>
                <a:cubicBezTo>
                  <a:pt x="525889" y="380037"/>
                  <a:pt x="528284" y="375233"/>
                  <a:pt x="528284" y="369872"/>
                </a:cubicBezTo>
                <a:lnTo>
                  <a:pt x="528284" y="52831"/>
                </a:lnTo>
                <a:cubicBezTo>
                  <a:pt x="528284" y="43105"/>
                  <a:pt x="520399" y="35221"/>
                  <a:pt x="510673" y="35221"/>
                </a:cubicBezTo>
                <a:lnTo>
                  <a:pt x="52831" y="35221"/>
                </a:lnTo>
                <a:cubicBezTo>
                  <a:pt x="43105" y="35221"/>
                  <a:pt x="35221" y="43105"/>
                  <a:pt x="35221" y="52831"/>
                </a:cubicBezTo>
                <a:lnTo>
                  <a:pt x="35221" y="369872"/>
                </a:lnTo>
                <a:cubicBezTo>
                  <a:pt x="35221" y="379598"/>
                  <a:pt x="43105" y="387483"/>
                  <a:pt x="52831" y="387483"/>
                </a:cubicBezTo>
                <a:lnTo>
                  <a:pt x="328805" y="387443"/>
                </a:lnTo>
                <a:lnTo>
                  <a:pt x="328789" y="422696"/>
                </a:lnTo>
                <a:lnTo>
                  <a:pt x="223065" y="422696"/>
                </a:lnTo>
                <a:lnTo>
                  <a:pt x="223065" y="481363"/>
                </a:lnTo>
                <a:lnTo>
                  <a:pt x="328760" y="481363"/>
                </a:lnTo>
                <a:lnTo>
                  <a:pt x="328742" y="516583"/>
                </a:lnTo>
                <a:lnTo>
                  <a:pt x="146753" y="516583"/>
                </a:lnTo>
                <a:cubicBezTo>
                  <a:pt x="137027" y="516583"/>
                  <a:pt x="129143" y="508699"/>
                  <a:pt x="129143" y="498973"/>
                </a:cubicBezTo>
                <a:cubicBezTo>
                  <a:pt x="129143" y="490057"/>
                  <a:pt x="135768" y="482689"/>
                  <a:pt x="144364" y="481522"/>
                </a:cubicBezTo>
                <a:lnTo>
                  <a:pt x="146753" y="481363"/>
                </a:lnTo>
                <a:lnTo>
                  <a:pt x="187844" y="481351"/>
                </a:lnTo>
                <a:lnTo>
                  <a:pt x="187844" y="422696"/>
                </a:lnTo>
                <a:lnTo>
                  <a:pt x="52831" y="422703"/>
                </a:lnTo>
                <a:cubicBezTo>
                  <a:pt x="23653" y="422703"/>
                  <a:pt x="0" y="399049"/>
                  <a:pt x="0" y="369872"/>
                </a:cubicBezTo>
                <a:lnTo>
                  <a:pt x="0" y="52831"/>
                </a:lnTo>
                <a:cubicBezTo>
                  <a:pt x="0" y="23653"/>
                  <a:pt x="23653" y="0"/>
                  <a:pt x="52831" y="0"/>
                </a:cubicBezTo>
                <a:lnTo>
                  <a:pt x="510673" y="0"/>
                </a:lnTo>
                <a:cubicBezTo>
                  <a:pt x="539853" y="0"/>
                  <a:pt x="563505" y="23653"/>
                  <a:pt x="563505" y="52831"/>
                </a:cubicBezTo>
                <a:lnTo>
                  <a:pt x="563505" y="369872"/>
                </a:lnTo>
                <a:close/>
                <a:moveTo>
                  <a:pt x="363638" y="259469"/>
                </a:moveTo>
                <a:cubicBezTo>
                  <a:pt x="370441" y="256856"/>
                  <a:pt x="378149" y="258704"/>
                  <a:pt x="383029" y="264114"/>
                </a:cubicBezTo>
                <a:lnTo>
                  <a:pt x="563965" y="464736"/>
                </a:lnTo>
                <a:cubicBezTo>
                  <a:pt x="569149" y="470486"/>
                  <a:pt x="569971" y="478946"/>
                  <a:pt x="565989" y="485587"/>
                </a:cubicBezTo>
                <a:cubicBezTo>
                  <a:pt x="562009" y="492227"/>
                  <a:pt x="554157" y="495486"/>
                  <a:pt x="546643" y="493622"/>
                </a:cubicBezTo>
                <a:lnTo>
                  <a:pt x="443590" y="468030"/>
                </a:lnTo>
                <a:lnTo>
                  <a:pt x="384426" y="555873"/>
                </a:lnTo>
                <a:cubicBezTo>
                  <a:pt x="380098" y="562298"/>
                  <a:pt x="372080" y="565141"/>
                  <a:pt x="364672" y="562878"/>
                </a:cubicBezTo>
                <a:cubicBezTo>
                  <a:pt x="357263" y="560612"/>
                  <a:pt x="352203" y="553774"/>
                  <a:pt x="352208" y="546028"/>
                </a:cubicBezTo>
                <a:lnTo>
                  <a:pt x="352342" y="275901"/>
                </a:lnTo>
                <a:cubicBezTo>
                  <a:pt x="352344" y="268612"/>
                  <a:pt x="356836" y="262080"/>
                  <a:pt x="363638" y="259469"/>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Tree>
    <p:extLst>
      <p:ext uri="{BB962C8B-B14F-4D97-AF65-F5344CB8AC3E}">
        <p14:creationId xmlns:p14="http://schemas.microsoft.com/office/powerpoint/2010/main" val="122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C5B6C-D7D2-3CA8-2A91-93BE4C3AF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FB90DA-1AA1-4AD8-7E07-DBA5206E155D}"/>
              </a:ext>
            </a:extLst>
          </p:cNvPr>
          <p:cNvSpPr>
            <a:spLocks noGrp="1"/>
          </p:cNvSpPr>
          <p:nvPr>
            <p:ph type="title"/>
          </p:nvPr>
        </p:nvSpPr>
        <p:spPr>
          <a:xfrm>
            <a:off x="570677" y="422028"/>
            <a:ext cx="11018520" cy="615553"/>
          </a:xfrm>
        </p:spPr>
        <p:txBody>
          <a:bodyPr/>
          <a:lstStyle/>
          <a:p>
            <a:r>
              <a:rPr lang="en-US"/>
              <a:t>Hyphen based ligatures</a:t>
            </a:r>
          </a:p>
        </p:txBody>
      </p:sp>
      <p:sp>
        <p:nvSpPr>
          <p:cNvPr id="3" name="Text Placeholder 2">
            <a:extLst>
              <a:ext uri="{FF2B5EF4-FFF2-40B4-BE49-F238E27FC236}">
                <a16:creationId xmlns:a16="http://schemas.microsoft.com/office/drawing/2014/main" id="{C157FB75-CB6B-FE29-BD2C-A8D67C894F73}"/>
              </a:ext>
            </a:extLst>
          </p:cNvPr>
          <p:cNvSpPr>
            <a:spLocks noGrp="1"/>
          </p:cNvSpPr>
          <p:nvPr>
            <p:ph type="body" sz="quarter" idx="16"/>
          </p:nvPr>
        </p:nvSpPr>
        <p:spPr>
          <a:xfrm>
            <a:off x="597972" y="1144230"/>
            <a:ext cx="7160780" cy="430887"/>
          </a:xfrm>
        </p:spPr>
        <p:txBody>
          <a:bodyPr/>
          <a:lstStyle/>
          <a:p>
            <a:r>
              <a:rPr lang="en-US" sz="1400">
                <a:ea typeface="+mn-lt"/>
                <a:cs typeface="+mn-lt"/>
              </a:rPr>
              <a:t>Special characters that combine multiple letters into a single glyph</a:t>
            </a:r>
            <a:endParaRPr lang="en-US" sz="1400"/>
          </a:p>
        </p:txBody>
      </p:sp>
      <p:sp>
        <p:nvSpPr>
          <p:cNvPr id="4" name="Text Placeholder 3">
            <a:extLst>
              <a:ext uri="{FF2B5EF4-FFF2-40B4-BE49-F238E27FC236}">
                <a16:creationId xmlns:a16="http://schemas.microsoft.com/office/drawing/2014/main" id="{2AF6BD24-1311-A5F2-D41E-A2DE414A9762}"/>
              </a:ext>
            </a:extLst>
          </p:cNvPr>
          <p:cNvSpPr>
            <a:spLocks noGrp="1"/>
          </p:cNvSpPr>
          <p:nvPr>
            <p:ph type="body" sz="quarter" idx="14"/>
          </p:nvPr>
        </p:nvSpPr>
        <p:spPr>
          <a:xfrm>
            <a:off x="570677" y="2438330"/>
            <a:ext cx="3573130" cy="2569934"/>
          </a:xfrm>
        </p:spPr>
        <p:txBody>
          <a:bodyPr/>
          <a:lstStyle/>
          <a:p>
            <a:r>
              <a:rPr lang="en-US" sz="2000" dirty="0"/>
              <a:t>Top voted (as of Nov, 2024) issue on GitHub</a:t>
            </a:r>
          </a:p>
          <a:p>
            <a:endParaRPr lang="en-US" sz="2000" dirty="0"/>
          </a:p>
          <a:p>
            <a:r>
              <a:rPr lang="en-US" sz="2000" dirty="0"/>
              <a:t>Improves application experiences which have code editor like features</a:t>
            </a:r>
          </a:p>
          <a:p>
            <a:endParaRPr lang="en-US" sz="2000" dirty="0"/>
          </a:p>
        </p:txBody>
      </p:sp>
      <p:sp>
        <p:nvSpPr>
          <p:cNvPr id="8" name="Picture Placeholder 7">
            <a:extLst>
              <a:ext uri="{FF2B5EF4-FFF2-40B4-BE49-F238E27FC236}">
                <a16:creationId xmlns:a16="http://schemas.microsoft.com/office/drawing/2014/main" id="{E0D5D19F-4DB1-B6FC-5349-C8E62193BB7B}"/>
              </a:ext>
            </a:extLst>
          </p:cNvPr>
          <p:cNvSpPr>
            <a:spLocks noGrp="1"/>
          </p:cNvSpPr>
          <p:nvPr>
            <p:ph type="pic" sz="quarter" idx="10"/>
          </p:nvPr>
        </p:nvSpPr>
        <p:spPr/>
        <p:txBody>
          <a:bodyPr/>
          <a:lstStyle/>
          <a:p>
            <a:endParaRPr lang="en-US"/>
          </a:p>
        </p:txBody>
      </p:sp>
      <p:pic>
        <p:nvPicPr>
          <p:cNvPr id="6" name="20241107-1028-31.0421749">
            <a:hlinkClick r:id="" action="ppaction://media"/>
            <a:extLst>
              <a:ext uri="{FF2B5EF4-FFF2-40B4-BE49-F238E27FC236}">
                <a16:creationId xmlns:a16="http://schemas.microsoft.com/office/drawing/2014/main" id="{452F1E0D-F499-B364-A603-9D92563CDE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22676" y="1831505"/>
            <a:ext cx="6152812" cy="3123735"/>
          </a:xfrm>
          <a:prstGeom prst="rect">
            <a:avLst/>
          </a:prstGeom>
        </p:spPr>
      </p:pic>
    </p:spTree>
    <p:extLst>
      <p:ext uri="{BB962C8B-B14F-4D97-AF65-F5344CB8AC3E}">
        <p14:creationId xmlns:p14="http://schemas.microsoft.com/office/powerpoint/2010/main" val="706666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2D3392-704F-4677-B1C8-F1E00F675E45}">
  <ds:schemaRefs>
    <ds:schemaRef ds:uri="http://schemas.microsoft.com/sharepoint/v3/contenttype/forms"/>
  </ds:schemaRefs>
</ds:datastoreItem>
</file>

<file path=customXml/itemProps2.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3298</Words>
  <Application>Microsoft Office PowerPoint</Application>
  <PresentationFormat>Widescreen</PresentationFormat>
  <Paragraphs>310</Paragraphs>
  <Slides>16</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Open Sans</vt:lpstr>
      <vt:lpstr>Arial</vt:lpstr>
      <vt:lpstr>Segoe UI</vt:lpstr>
      <vt:lpstr>Calibri</vt:lpstr>
      <vt:lpstr>Segoe Sans Text</vt:lpstr>
      <vt:lpstr>Open Sans SemiBold</vt:lpstr>
      <vt:lpstr>Wingdings</vt:lpstr>
      <vt:lpstr>Azure 2023 Template</vt:lpstr>
      <vt:lpstr>Empowering WPF Developers A Journey Through .NET 9 and the Road Ahead</vt:lpstr>
      <vt:lpstr>PowerPoint Presentation</vt:lpstr>
      <vt:lpstr>Why WPF?</vt:lpstr>
      <vt:lpstr>PowerPoint Presentation</vt:lpstr>
      <vt:lpstr>Mission Statement</vt:lpstr>
      <vt:lpstr>WPF in .NET 9</vt:lpstr>
      <vt:lpstr>Fluent Theming </vt:lpstr>
      <vt:lpstr>Demo: Fluent Theming</vt:lpstr>
      <vt:lpstr>Hyphen based ligatures</vt:lpstr>
      <vt:lpstr>Security</vt:lpstr>
      <vt:lpstr>BinaryFormatter removal</vt:lpstr>
      <vt:lpstr>.NET 10 &amp; Beyond</vt:lpstr>
      <vt:lpstr>Thanks to our community</vt:lpstr>
      <vt:lpstr>Get .NET 9</vt:lpstr>
      <vt:lpstr>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2024-10-07T23:57:31Z</dcterms:created>
  <dcterms:modified xsi:type="dcterms:W3CDTF">2024-11-08T14:31:00Z</dcterms:modified>
  <cp:category/>
</cp:coreProperties>
</file>